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1"/>
  </p:sldMasterIdLst>
  <p:notesMasterIdLst>
    <p:notesMasterId r:id="rId81"/>
  </p:notesMasterIdLst>
  <p:handoutMasterIdLst>
    <p:handoutMasterId r:id="rId82"/>
  </p:handoutMasterIdLst>
  <p:sldIdLst>
    <p:sldId id="256" r:id="rId2"/>
    <p:sldId id="258" r:id="rId3"/>
    <p:sldId id="272" r:id="rId4"/>
    <p:sldId id="259" r:id="rId5"/>
    <p:sldId id="260" r:id="rId6"/>
    <p:sldId id="271" r:id="rId7"/>
    <p:sldId id="366" r:id="rId8"/>
    <p:sldId id="263" r:id="rId9"/>
    <p:sldId id="262" r:id="rId10"/>
    <p:sldId id="264" r:id="rId11"/>
    <p:sldId id="265" r:id="rId12"/>
    <p:sldId id="266" r:id="rId13"/>
    <p:sldId id="268" r:id="rId14"/>
    <p:sldId id="372" r:id="rId15"/>
    <p:sldId id="368" r:id="rId16"/>
    <p:sldId id="355" r:id="rId17"/>
    <p:sldId id="356" r:id="rId18"/>
    <p:sldId id="270" r:id="rId19"/>
    <p:sldId id="312" r:id="rId20"/>
    <p:sldId id="313" r:id="rId21"/>
    <p:sldId id="314" r:id="rId22"/>
    <p:sldId id="322" r:id="rId23"/>
    <p:sldId id="323" r:id="rId24"/>
    <p:sldId id="324" r:id="rId25"/>
    <p:sldId id="325" r:id="rId26"/>
    <p:sldId id="326" r:id="rId27"/>
    <p:sldId id="327" r:id="rId28"/>
    <p:sldId id="331" r:id="rId29"/>
    <p:sldId id="330" r:id="rId30"/>
    <p:sldId id="358" r:id="rId31"/>
    <p:sldId id="364" r:id="rId32"/>
    <p:sldId id="338" r:id="rId33"/>
    <p:sldId id="339" r:id="rId34"/>
    <p:sldId id="371" r:id="rId35"/>
    <p:sldId id="340" r:id="rId36"/>
    <p:sldId id="274" r:id="rId37"/>
    <p:sldId id="276" r:id="rId38"/>
    <p:sldId id="277" r:id="rId39"/>
    <p:sldId id="278" r:id="rId40"/>
    <p:sldId id="279" r:id="rId41"/>
    <p:sldId id="280" r:id="rId42"/>
    <p:sldId id="281" r:id="rId43"/>
    <p:sldId id="283" r:id="rId44"/>
    <p:sldId id="284" r:id="rId45"/>
    <p:sldId id="285" r:id="rId46"/>
    <p:sldId id="286" r:id="rId47"/>
    <p:sldId id="287" r:id="rId48"/>
    <p:sldId id="289" r:id="rId49"/>
    <p:sldId id="292" r:id="rId50"/>
    <p:sldId id="341" r:id="rId51"/>
    <p:sldId id="342" r:id="rId52"/>
    <p:sldId id="381" r:id="rId53"/>
    <p:sldId id="377" r:id="rId54"/>
    <p:sldId id="378" r:id="rId55"/>
    <p:sldId id="379" r:id="rId56"/>
    <p:sldId id="297" r:id="rId57"/>
    <p:sldId id="298" r:id="rId58"/>
    <p:sldId id="375" r:id="rId59"/>
    <p:sldId id="300" r:id="rId60"/>
    <p:sldId id="301" r:id="rId61"/>
    <p:sldId id="380" r:id="rId62"/>
    <p:sldId id="303" r:id="rId63"/>
    <p:sldId id="304" r:id="rId64"/>
    <p:sldId id="305" r:id="rId65"/>
    <p:sldId id="306" r:id="rId66"/>
    <p:sldId id="308" r:id="rId67"/>
    <p:sldId id="367" r:id="rId68"/>
    <p:sldId id="310" r:id="rId69"/>
    <p:sldId id="311" r:id="rId70"/>
    <p:sldId id="315" r:id="rId71"/>
    <p:sldId id="316" r:id="rId72"/>
    <p:sldId id="317" r:id="rId73"/>
    <p:sldId id="318" r:id="rId74"/>
    <p:sldId id="353" r:id="rId75"/>
    <p:sldId id="352" r:id="rId76"/>
    <p:sldId id="370" r:id="rId77"/>
    <p:sldId id="354" r:id="rId78"/>
    <p:sldId id="382" r:id="rId79"/>
    <p:sldId id="319" r:id="rId80"/>
  </p:sldIdLst>
  <p:sldSz cx="10693400" cy="7561263"/>
  <p:notesSz cx="6735763" cy="9866313"/>
  <p:custDataLst>
    <p:tags r:id="rId83"/>
  </p:custDataLst>
  <p:defaultTextStyle>
    <a:defPPr>
      <a:defRPr lang="de-CH"/>
    </a:defPPr>
    <a:lvl1pPr algn="l" rtl="0" fontAlgn="base">
      <a:spcBef>
        <a:spcPct val="0"/>
      </a:spcBef>
      <a:spcAft>
        <a:spcPct val="0"/>
      </a:spcAft>
      <a:defRPr sz="25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581025" indent="-84138" algn="l" rtl="0" fontAlgn="base">
      <a:spcBef>
        <a:spcPct val="0"/>
      </a:spcBef>
      <a:spcAft>
        <a:spcPct val="0"/>
      </a:spcAft>
      <a:defRPr sz="25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1166813" indent="-169863" algn="l" rtl="0" fontAlgn="base">
      <a:spcBef>
        <a:spcPct val="0"/>
      </a:spcBef>
      <a:spcAft>
        <a:spcPct val="0"/>
      </a:spcAft>
      <a:defRPr sz="25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751013" indent="-257175" algn="l" rtl="0" fontAlgn="base">
      <a:spcBef>
        <a:spcPct val="0"/>
      </a:spcBef>
      <a:spcAft>
        <a:spcPct val="0"/>
      </a:spcAft>
      <a:defRPr sz="25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2335213" indent="-342900" algn="l" rtl="0" fontAlgn="base">
      <a:spcBef>
        <a:spcPct val="0"/>
      </a:spcBef>
      <a:spcAft>
        <a:spcPct val="0"/>
      </a:spcAft>
      <a:defRPr sz="25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5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5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5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5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71">
          <p15:clr>
            <a:srgbClr val="A4A3A4"/>
          </p15:clr>
        </p15:guide>
        <p15:guide id="2" orient="horz" pos="4218">
          <p15:clr>
            <a:srgbClr val="A4A3A4"/>
          </p15:clr>
        </p15:guide>
        <p15:guide id="3" orient="horz" pos="1044">
          <p15:clr>
            <a:srgbClr val="A4A3A4"/>
          </p15:clr>
        </p15:guide>
        <p15:guide id="4" orient="horz" pos="226">
          <p15:clr>
            <a:srgbClr val="A4A3A4"/>
          </p15:clr>
        </p15:guide>
        <p15:guide id="5" orient="horz" pos="2577">
          <p15:clr>
            <a:srgbClr val="A4A3A4"/>
          </p15:clr>
        </p15:guide>
        <p15:guide id="6" orient="horz" pos="2698">
          <p15:clr>
            <a:srgbClr val="A4A3A4"/>
          </p15:clr>
        </p15:guide>
        <p15:guide id="7" pos="999">
          <p15:clr>
            <a:srgbClr val="A4A3A4"/>
          </p15:clr>
        </p15:guide>
        <p15:guide id="8" pos="6509">
          <p15:clr>
            <a:srgbClr val="A4A3A4"/>
          </p15:clr>
        </p15:guide>
        <p15:guide id="9" pos="5444">
          <p15:clr>
            <a:srgbClr val="A4A3A4"/>
          </p15:clr>
        </p15:guide>
        <p15:guide id="10" pos="3356">
          <p15:clr>
            <a:srgbClr val="A4A3A4"/>
          </p15:clr>
        </p15:guide>
        <p15:guide id="11" pos="1098">
          <p15:clr>
            <a:srgbClr val="A4A3A4"/>
          </p15:clr>
        </p15:guide>
        <p15:guide id="12" pos="226">
          <p15:clr>
            <a:srgbClr val="A4A3A4"/>
          </p15:clr>
        </p15:guide>
        <p15:guide id="13" pos="5579">
          <p15:clr>
            <a:srgbClr val="A4A3A4"/>
          </p15:clr>
        </p15:guide>
        <p15:guide id="14" pos="328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07">
          <p15:clr>
            <a:srgbClr val="A4A3A4"/>
          </p15:clr>
        </p15:guide>
        <p15:guide id="2" pos="2122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0096EA"/>
    <a:srgbClr val="FEE2B4"/>
    <a:srgbClr val="FEDAA0"/>
    <a:srgbClr val="FED490"/>
    <a:srgbClr val="FF9F57"/>
    <a:srgbClr val="601F69"/>
    <a:srgbClr val="904AB0"/>
    <a:srgbClr val="99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859" autoAdjust="0"/>
    <p:restoredTop sz="94718" autoAdjust="0"/>
  </p:normalViewPr>
  <p:slideViewPr>
    <p:cSldViewPr snapToGrid="0">
      <p:cViewPr varScale="1">
        <p:scale>
          <a:sx n="88" d="100"/>
          <a:sy n="88" d="100"/>
        </p:scale>
        <p:origin x="686" y="72"/>
      </p:cViewPr>
      <p:guideLst>
        <p:guide orient="horz" pos="271"/>
        <p:guide orient="horz" pos="4218"/>
        <p:guide orient="horz" pos="1044"/>
        <p:guide orient="horz" pos="226"/>
        <p:guide orient="horz" pos="2577"/>
        <p:guide orient="horz" pos="2698"/>
        <p:guide pos="999"/>
        <p:guide pos="6509"/>
        <p:guide pos="5444"/>
        <p:guide pos="3356"/>
        <p:guide pos="1098"/>
        <p:guide pos="226"/>
        <p:guide pos="5579"/>
        <p:guide pos="3288"/>
      </p:guideLst>
    </p:cSldViewPr>
  </p:slideViewPr>
  <p:outlineViewPr>
    <p:cViewPr>
      <p:scale>
        <a:sx n="33" d="100"/>
        <a:sy n="33" d="100"/>
      </p:scale>
      <p:origin x="0" y="668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14" d="100"/>
          <a:sy n="114" d="100"/>
        </p:scale>
        <p:origin x="-5118" y="-126"/>
      </p:cViewPr>
      <p:guideLst>
        <p:guide orient="horz" pos="3107"/>
        <p:guide pos="2122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handoutMaster" Target="handoutMasters/handoutMaster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notesMaster" Target="notesMasters/notesMaster1.xml"/><Relationship Id="rId86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png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image" Target="../media/image74.png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image" Target="../media/image76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96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9565" cy="492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22" tIns="47411" rIns="94822" bIns="47411" numCol="1" anchor="t" anchorCtr="0" compatLnSpc="1">
            <a:prstTxWarp prst="textNoShape">
              <a:avLst/>
            </a:prstTxWarp>
          </a:bodyPr>
          <a:lstStyle>
            <a:lvl1pPr defTabSz="948603">
              <a:defRPr sz="1300">
                <a:cs typeface="+mn-cs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16198" y="0"/>
            <a:ext cx="2919565" cy="492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22" tIns="47411" rIns="94822" bIns="47411" numCol="1" anchor="t" anchorCtr="0" compatLnSpc="1">
            <a:prstTxWarp prst="textNoShape">
              <a:avLst/>
            </a:prstTxWarp>
          </a:bodyPr>
          <a:lstStyle>
            <a:lvl1pPr algn="r" defTabSz="948603">
              <a:defRPr sz="1300">
                <a:cs typeface="+mn-cs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5530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74023"/>
            <a:ext cx="2919565" cy="492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22" tIns="47411" rIns="94822" bIns="47411" numCol="1" anchor="b" anchorCtr="0" compatLnSpc="1">
            <a:prstTxWarp prst="textNoShape">
              <a:avLst/>
            </a:prstTxWarp>
          </a:bodyPr>
          <a:lstStyle>
            <a:lvl1pPr defTabSz="948603">
              <a:defRPr sz="1300">
                <a:cs typeface="+mn-cs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553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16198" y="9374023"/>
            <a:ext cx="2919565" cy="492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22" tIns="47411" rIns="94822" bIns="47411" numCol="1" anchor="b" anchorCtr="0" compatLnSpc="1">
            <a:prstTxWarp prst="textNoShape">
              <a:avLst/>
            </a:prstTxWarp>
          </a:bodyPr>
          <a:lstStyle>
            <a:lvl1pPr algn="r" defTabSz="948603">
              <a:defRPr sz="1300">
                <a:cs typeface="+mn-cs"/>
              </a:defRPr>
            </a:lvl1pPr>
          </a:lstStyle>
          <a:p>
            <a:pPr>
              <a:defRPr/>
            </a:pPr>
            <a:fld id="{54B191A5-7B3B-4CFB-A638-6542A82B3D6F}" type="slidenum">
              <a:rPr lang="de-CH"/>
              <a:pPr>
                <a:defRPr/>
              </a:pPr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4678781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9565" cy="492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22" tIns="47411" rIns="94822" bIns="47411" numCol="1" anchor="t" anchorCtr="0" compatLnSpc="1">
            <a:prstTxWarp prst="textNoShape">
              <a:avLst/>
            </a:prstTxWarp>
          </a:bodyPr>
          <a:lstStyle>
            <a:lvl1pPr defTabSz="948603">
              <a:defRPr sz="1300">
                <a:cs typeface="+mn-cs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16198" y="0"/>
            <a:ext cx="2919565" cy="492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22" tIns="47411" rIns="94822" bIns="47411" numCol="1" anchor="t" anchorCtr="0" compatLnSpc="1">
            <a:prstTxWarp prst="textNoShape">
              <a:avLst/>
            </a:prstTxWarp>
          </a:bodyPr>
          <a:lstStyle>
            <a:lvl1pPr algn="r" defTabSz="948603">
              <a:defRPr sz="1300">
                <a:cs typeface="+mn-cs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378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752475" y="739775"/>
            <a:ext cx="5232400" cy="37004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98207" y="4686223"/>
            <a:ext cx="4939350" cy="4440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22" tIns="47411" rIns="94822" bIns="4741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CH" noProof="0" smtClean="0"/>
              <a:t>Click to edit Master text styles</a:t>
            </a:r>
          </a:p>
          <a:p>
            <a:pPr lvl="1"/>
            <a:r>
              <a:rPr lang="de-CH" noProof="0" smtClean="0"/>
              <a:t>Second level</a:t>
            </a:r>
          </a:p>
          <a:p>
            <a:pPr lvl="2"/>
            <a:r>
              <a:rPr lang="de-CH" noProof="0" smtClean="0"/>
              <a:t>Third level</a:t>
            </a:r>
          </a:p>
          <a:p>
            <a:pPr lvl="3"/>
            <a:r>
              <a:rPr lang="de-CH" noProof="0" smtClean="0"/>
              <a:t>Fourth level</a:t>
            </a:r>
          </a:p>
          <a:p>
            <a:pPr lvl="4"/>
            <a:r>
              <a:rPr lang="de-CH" noProof="0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74023"/>
            <a:ext cx="2919565" cy="492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22" tIns="47411" rIns="94822" bIns="47411" numCol="1" anchor="b" anchorCtr="0" compatLnSpc="1">
            <a:prstTxWarp prst="textNoShape">
              <a:avLst/>
            </a:prstTxWarp>
          </a:bodyPr>
          <a:lstStyle>
            <a:lvl1pPr defTabSz="948603">
              <a:defRPr sz="1300">
                <a:cs typeface="+mn-cs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16198" y="9374023"/>
            <a:ext cx="2919565" cy="492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22" tIns="47411" rIns="94822" bIns="47411" numCol="1" anchor="b" anchorCtr="0" compatLnSpc="1">
            <a:prstTxWarp prst="textNoShape">
              <a:avLst/>
            </a:prstTxWarp>
          </a:bodyPr>
          <a:lstStyle>
            <a:lvl1pPr algn="r" defTabSz="948603">
              <a:defRPr sz="1300">
                <a:cs typeface="+mn-cs"/>
              </a:defRPr>
            </a:lvl1pPr>
          </a:lstStyle>
          <a:p>
            <a:pPr>
              <a:defRPr/>
            </a:pPr>
            <a:fld id="{FB209D8B-4C0A-4AAC-8542-8C7AB4F1382B}" type="slidenum">
              <a:rPr lang="de-CH"/>
              <a:pPr>
                <a:defRPr/>
              </a:pPr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09850669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Times New Roman" charset="0"/>
        <a:ea typeface="+mn-ea"/>
        <a:cs typeface="+mn-cs"/>
      </a:defRPr>
    </a:lvl1pPr>
    <a:lvl2pPr marL="581025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Times New Roman" charset="0"/>
        <a:ea typeface="+mn-ea"/>
        <a:cs typeface="+mn-cs"/>
      </a:defRPr>
    </a:lvl2pPr>
    <a:lvl3pPr marL="11668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7510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Times New Roman" charset="0"/>
        <a:ea typeface="+mn-ea"/>
        <a:cs typeface="+mn-cs"/>
      </a:defRPr>
    </a:lvl4pPr>
    <a:lvl5pPr marL="23352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920608" algn="l" defTabSz="1168244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504730" algn="l" defTabSz="1168244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88851" algn="l" defTabSz="1168244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672973" algn="l" defTabSz="1168244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B209D8B-4C0A-4AAC-8542-8C7AB4F1382B}" type="slidenum">
              <a:rPr lang="de-CH" smtClean="0"/>
              <a:pPr>
                <a:defRPr/>
              </a:pPr>
              <a:t>12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5818014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64"/>
          <p:cNvCxnSpPr/>
          <p:nvPr userDrawn="1"/>
        </p:nvCxnSpPr>
        <p:spPr bwMode="auto">
          <a:xfrm>
            <a:off x="358775" y="6659563"/>
            <a:ext cx="9971088" cy="0"/>
          </a:xfrm>
          <a:prstGeom prst="line">
            <a:avLst/>
          </a:prstGeom>
          <a:noFill/>
          <a:ln w="381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65"/>
          <p:cNvCxnSpPr/>
          <p:nvPr userDrawn="1"/>
        </p:nvCxnSpPr>
        <p:spPr bwMode="auto">
          <a:xfrm>
            <a:off x="358775" y="6696075"/>
            <a:ext cx="9971088" cy="0"/>
          </a:xfrm>
          <a:prstGeom prst="line">
            <a:avLst/>
          </a:prstGeom>
          <a:noFill/>
          <a:ln w="127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Rectangle 34"/>
          <p:cNvSpPr>
            <a:spLocks noGrp="1" noChangeArrowheads="1"/>
          </p:cNvSpPr>
          <p:nvPr>
            <p:ph type="ctrTitle"/>
          </p:nvPr>
        </p:nvSpPr>
        <p:spPr>
          <a:xfrm>
            <a:off x="432000" y="5112000"/>
            <a:ext cx="9826417" cy="706347"/>
          </a:xfrm>
        </p:spPr>
        <p:txBody>
          <a:bodyPr>
            <a:spAutoFit/>
          </a:bodyPr>
          <a:lstStyle>
            <a:lvl1pPr>
              <a:defRPr sz="51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432000" y="4752000"/>
            <a:ext cx="4836164" cy="210035"/>
          </a:xfrm>
        </p:spPr>
        <p:txBody>
          <a:bodyPr/>
          <a:lstStyle>
            <a:lvl1pPr marL="0" indent="0">
              <a:buFont typeface="Wingdings" pitchFamily="2" charset="2"/>
              <a:buNone/>
              <a:defRPr sz="1500" b="1">
                <a:solidFill>
                  <a:schemeClr val="bg2"/>
                </a:solidFill>
              </a:defRPr>
            </a:lvl1pPr>
          </a:lstStyle>
          <a:p>
            <a:r>
              <a:rPr lang="en-US" dirty="0" smtClean="0"/>
              <a:t>Click to edit Master subtitle style</a:t>
            </a:r>
            <a:endParaRPr lang="de-CH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1"/>
          </p:nvPr>
        </p:nvSpPr>
        <p:spPr>
          <a:xfrm>
            <a:off x="360000" y="360000"/>
            <a:ext cx="9972675" cy="4140000"/>
          </a:xfrm>
        </p:spPr>
        <p:txBody>
          <a:bodyPr/>
          <a:lstStyle>
            <a:lvl1pPr marL="0" indent="0">
              <a:buNone/>
              <a:defRPr sz="4100"/>
            </a:lvl1pPr>
            <a:lvl2pPr marL="584122" indent="0">
              <a:buNone/>
              <a:defRPr sz="3600"/>
            </a:lvl2pPr>
            <a:lvl3pPr marL="1168244" indent="0">
              <a:buNone/>
              <a:defRPr sz="3000"/>
            </a:lvl3pPr>
            <a:lvl4pPr marL="1752365" indent="0">
              <a:buNone/>
              <a:defRPr sz="2500"/>
            </a:lvl4pPr>
            <a:lvl5pPr marL="2336486" indent="0">
              <a:buNone/>
              <a:defRPr sz="2500"/>
            </a:lvl5pPr>
            <a:lvl6pPr marL="2920608" indent="0">
              <a:buNone/>
              <a:defRPr sz="2500"/>
            </a:lvl6pPr>
            <a:lvl7pPr marL="3504730" indent="0">
              <a:buNone/>
              <a:defRPr sz="2500"/>
            </a:lvl7pPr>
            <a:lvl8pPr marL="4088851" indent="0">
              <a:buNone/>
              <a:defRPr sz="2500"/>
            </a:lvl8pPr>
            <a:lvl9pPr marL="4672973" indent="0">
              <a:buNone/>
              <a:defRPr sz="2500"/>
            </a:lvl9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8" name="Text Placeholder 73"/>
          <p:cNvSpPr>
            <a:spLocks noGrp="1"/>
          </p:cNvSpPr>
          <p:nvPr>
            <p:ph type="body" sz="quarter" idx="12"/>
          </p:nvPr>
        </p:nvSpPr>
        <p:spPr>
          <a:xfrm>
            <a:off x="432000" y="5760000"/>
            <a:ext cx="9810750" cy="684000"/>
          </a:xfrm>
        </p:spPr>
        <p:txBody>
          <a:bodyPr/>
          <a:lstStyle>
            <a:lvl1pPr>
              <a:buNone/>
              <a:defRPr sz="5100">
                <a:solidFill>
                  <a:schemeClr val="accent2"/>
                </a:solidFill>
              </a:defRPr>
            </a:lvl1pPr>
          </a:lstStyle>
          <a:p>
            <a:pPr lvl="0"/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64"/>
          <p:cNvCxnSpPr/>
          <p:nvPr userDrawn="1"/>
        </p:nvCxnSpPr>
        <p:spPr bwMode="auto">
          <a:xfrm>
            <a:off x="360363" y="1331913"/>
            <a:ext cx="9971087" cy="0"/>
          </a:xfrm>
          <a:prstGeom prst="line">
            <a:avLst/>
          </a:prstGeom>
          <a:noFill/>
          <a:ln w="381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Straight Connector 65"/>
          <p:cNvCxnSpPr/>
          <p:nvPr userDrawn="1"/>
        </p:nvCxnSpPr>
        <p:spPr bwMode="auto">
          <a:xfrm>
            <a:off x="360363" y="1368425"/>
            <a:ext cx="9971087" cy="0"/>
          </a:xfrm>
          <a:prstGeom prst="line">
            <a:avLst/>
          </a:prstGeom>
          <a:noFill/>
          <a:ln w="127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2"/>
          <p:cNvSpPr>
            <a:spLocks noGrp="1"/>
          </p:cNvSpPr>
          <p:nvPr>
            <p:ph type="body" idx="1"/>
          </p:nvPr>
        </p:nvSpPr>
        <p:spPr>
          <a:xfrm>
            <a:off x="359999" y="1692534"/>
            <a:ext cx="4860000" cy="70536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584122" indent="0">
              <a:buNone/>
              <a:defRPr sz="2500" b="1"/>
            </a:lvl2pPr>
            <a:lvl3pPr marL="1168244" indent="0">
              <a:buNone/>
              <a:defRPr sz="2300" b="1"/>
            </a:lvl3pPr>
            <a:lvl4pPr marL="1752365" indent="0">
              <a:buNone/>
              <a:defRPr sz="2100" b="1"/>
            </a:lvl4pPr>
            <a:lvl5pPr marL="2336486" indent="0">
              <a:buNone/>
              <a:defRPr sz="2100" b="1"/>
            </a:lvl5pPr>
            <a:lvl6pPr marL="2920608" indent="0">
              <a:buNone/>
              <a:defRPr sz="2100" b="1"/>
            </a:lvl6pPr>
            <a:lvl7pPr marL="3504730" indent="0">
              <a:buNone/>
              <a:defRPr sz="2100" b="1"/>
            </a:lvl7pPr>
            <a:lvl8pPr marL="4088851" indent="0">
              <a:buNone/>
              <a:defRPr sz="2100" b="1"/>
            </a:lvl8pPr>
            <a:lvl9pPr marL="4672973" indent="0">
              <a:buNone/>
              <a:defRPr sz="21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Content Placeholder 3"/>
          <p:cNvSpPr>
            <a:spLocks noGrp="1"/>
          </p:cNvSpPr>
          <p:nvPr>
            <p:ph sz="half" idx="2"/>
          </p:nvPr>
        </p:nvSpPr>
        <p:spPr>
          <a:xfrm>
            <a:off x="359999" y="2520000"/>
            <a:ext cx="4860000" cy="4176000"/>
          </a:xfrm>
        </p:spPr>
        <p:txBody>
          <a:bodyPr/>
          <a:lstStyle>
            <a:lvl1pPr>
              <a:buClr>
                <a:schemeClr val="accent1"/>
              </a:buClr>
              <a:defRPr sz="2400"/>
            </a:lvl1pPr>
            <a:lvl2pPr>
              <a:buClr>
                <a:schemeClr val="accent1"/>
              </a:buClr>
              <a:defRPr sz="2400"/>
            </a:lvl2pPr>
            <a:lvl3pPr>
              <a:buClr>
                <a:schemeClr val="accent1"/>
              </a:buClr>
              <a:defRPr sz="2000"/>
            </a:lvl3pPr>
            <a:lvl4pPr>
              <a:buClr>
                <a:schemeClr val="accent1"/>
              </a:buClr>
              <a:defRPr sz="1800"/>
            </a:lvl4pPr>
            <a:lvl5pPr>
              <a:buClr>
                <a:schemeClr val="accent1"/>
              </a:buClr>
              <a:defRPr sz="16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72000" y="1692534"/>
            <a:ext cx="4860000" cy="70536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584122" indent="0">
              <a:buNone/>
              <a:defRPr sz="2500" b="1"/>
            </a:lvl2pPr>
            <a:lvl3pPr marL="1168244" indent="0">
              <a:buNone/>
              <a:defRPr sz="2300" b="1"/>
            </a:lvl3pPr>
            <a:lvl4pPr marL="1752365" indent="0">
              <a:buNone/>
              <a:defRPr sz="2100" b="1"/>
            </a:lvl4pPr>
            <a:lvl5pPr marL="2336486" indent="0">
              <a:buNone/>
              <a:defRPr sz="2100" b="1"/>
            </a:lvl5pPr>
            <a:lvl6pPr marL="2920608" indent="0">
              <a:buNone/>
              <a:defRPr sz="2100" b="1"/>
            </a:lvl6pPr>
            <a:lvl7pPr marL="3504730" indent="0">
              <a:buNone/>
              <a:defRPr sz="2100" b="1"/>
            </a:lvl7pPr>
            <a:lvl8pPr marL="4088851" indent="0">
              <a:buNone/>
              <a:defRPr sz="2100" b="1"/>
            </a:lvl8pPr>
            <a:lvl9pPr marL="4672973" indent="0">
              <a:buNone/>
              <a:defRPr sz="21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Content Placeholder 3"/>
          <p:cNvSpPr>
            <a:spLocks noGrp="1"/>
          </p:cNvSpPr>
          <p:nvPr>
            <p:ph sz="half" idx="11"/>
          </p:nvPr>
        </p:nvSpPr>
        <p:spPr>
          <a:xfrm>
            <a:off x="5472000" y="2520000"/>
            <a:ext cx="4860000" cy="4176000"/>
          </a:xfrm>
        </p:spPr>
        <p:txBody>
          <a:bodyPr/>
          <a:lstStyle>
            <a:lvl1pPr>
              <a:buClr>
                <a:schemeClr val="accent1"/>
              </a:buClr>
              <a:defRPr sz="2400"/>
            </a:lvl1pPr>
            <a:lvl2pPr>
              <a:buClr>
                <a:schemeClr val="accent1"/>
              </a:buClr>
              <a:defRPr sz="2400"/>
            </a:lvl2pPr>
            <a:lvl3pPr>
              <a:buClr>
                <a:schemeClr val="accent1"/>
              </a:buClr>
              <a:defRPr sz="2000"/>
            </a:lvl3pPr>
            <a:lvl4pPr>
              <a:buClr>
                <a:schemeClr val="accent1"/>
              </a:buClr>
              <a:defRPr sz="1800"/>
            </a:lvl4pPr>
            <a:lvl5pPr>
              <a:buClr>
                <a:schemeClr val="accent1"/>
              </a:buClr>
              <a:defRPr sz="16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Footer Placeholder 3"/>
          <p:cNvSpPr>
            <a:spLocks noGrp="1"/>
          </p:cNvSpPr>
          <p:nvPr>
            <p:ph type="ftr" sz="quarter" idx="12"/>
          </p:nvPr>
        </p:nvSpPr>
        <p:spPr>
          <a:xfrm>
            <a:off x="360363" y="6991350"/>
            <a:ext cx="3282950" cy="20796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LOG MAX </a:t>
            </a:r>
          </a:p>
          <a:p>
            <a:pPr>
              <a:defRPr/>
            </a:pPr>
            <a:fld id="{DAADA278-BC8A-4A49-8C52-624AF969BC95}" type="datetime4">
              <a:rPr lang="en-US"/>
              <a:pPr>
                <a:defRPr/>
              </a:pPr>
              <a:t>February 27, 2017</a:t>
            </a:fld>
            <a:r>
              <a:rPr lang="en-US"/>
              <a:t> | Slide </a:t>
            </a:r>
            <a:fld id="{6383F252-66FB-4607-8A44-A378F2292856}" type="slidenum">
              <a:rPr lang="en-US"/>
              <a:pPr>
                <a:defRPr/>
              </a:pPr>
              <a:t>‹#›</a:t>
            </a:fld>
            <a:endParaRPr lang="en-US" b="1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59999" y="432000"/>
            <a:ext cx="3600000" cy="1008000"/>
          </a:xfrm>
        </p:spPr>
        <p:txBody>
          <a:bodyPr anchor="b"/>
          <a:lstStyle>
            <a:lvl1pPr algn="l">
              <a:defRPr sz="25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176000" y="432000"/>
            <a:ext cx="6156000" cy="6264000"/>
          </a:xfrm>
        </p:spPr>
        <p:txBody>
          <a:bodyPr/>
          <a:lstStyle>
            <a:lvl1pPr>
              <a:buClr>
                <a:schemeClr val="accent1"/>
              </a:buClr>
              <a:defRPr sz="2800"/>
            </a:lvl1pPr>
            <a:lvl2pPr>
              <a:buClr>
                <a:schemeClr val="accent1"/>
              </a:buClr>
              <a:defRPr sz="2400"/>
            </a:lvl2pPr>
            <a:lvl3pPr>
              <a:buClr>
                <a:schemeClr val="accent1"/>
              </a:buClr>
              <a:defRPr sz="2000"/>
            </a:lvl3pPr>
            <a:lvl4pPr>
              <a:buClr>
                <a:schemeClr val="accent1"/>
              </a:buClr>
              <a:defRPr sz="1800"/>
            </a:lvl4pPr>
            <a:lvl5pPr>
              <a:buClr>
                <a:schemeClr val="accent1"/>
              </a:buClr>
              <a:defRPr sz="16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>
          <a:xfrm>
            <a:off x="359999" y="1582267"/>
            <a:ext cx="3600000" cy="5112000"/>
          </a:xfrm>
        </p:spPr>
        <p:txBody>
          <a:bodyPr/>
          <a:lstStyle>
            <a:lvl1pPr marL="0" indent="0">
              <a:buNone/>
              <a:defRPr sz="1600"/>
            </a:lvl1pPr>
            <a:lvl2pPr marL="584122" indent="0">
              <a:buNone/>
              <a:defRPr sz="1500"/>
            </a:lvl2pPr>
            <a:lvl3pPr marL="1168244" indent="0">
              <a:buNone/>
              <a:defRPr sz="1300"/>
            </a:lvl3pPr>
            <a:lvl4pPr marL="1752365" indent="0">
              <a:buNone/>
              <a:defRPr sz="1200"/>
            </a:lvl4pPr>
            <a:lvl5pPr marL="2336486" indent="0">
              <a:buNone/>
              <a:defRPr sz="1200"/>
            </a:lvl5pPr>
            <a:lvl6pPr marL="2920608" indent="0">
              <a:buNone/>
              <a:defRPr sz="1200"/>
            </a:lvl6pPr>
            <a:lvl7pPr marL="3504730" indent="0">
              <a:buNone/>
              <a:defRPr sz="1200"/>
            </a:lvl7pPr>
            <a:lvl8pPr marL="4088851" indent="0">
              <a:buNone/>
              <a:defRPr sz="1200"/>
            </a:lvl8pPr>
            <a:lvl9pPr marL="4672973" indent="0">
              <a:buNone/>
              <a:defRPr sz="12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360363" y="6991350"/>
            <a:ext cx="3282950" cy="20796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LOG MAX </a:t>
            </a:r>
          </a:p>
          <a:p>
            <a:pPr>
              <a:defRPr/>
            </a:pPr>
            <a:fld id="{DAADA278-BC8A-4A49-8C52-624AF969BC95}" type="datetime4">
              <a:rPr lang="en-US"/>
              <a:pPr>
                <a:defRPr/>
              </a:pPr>
              <a:t>February 27, 2017</a:t>
            </a:fld>
            <a:r>
              <a:rPr lang="en-US"/>
              <a:t> | Slide </a:t>
            </a:r>
            <a:fld id="{833D8B6F-CB89-4F39-8116-F9392422BA68}" type="slidenum">
              <a:rPr lang="en-US"/>
              <a:pPr>
                <a:defRPr/>
              </a:pPr>
              <a:t>‹#›</a:t>
            </a:fld>
            <a:endParaRPr lang="en-US" b="1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64"/>
          <p:cNvCxnSpPr/>
          <p:nvPr userDrawn="1"/>
        </p:nvCxnSpPr>
        <p:spPr bwMode="auto">
          <a:xfrm>
            <a:off x="360363" y="1331913"/>
            <a:ext cx="9971087" cy="0"/>
          </a:xfrm>
          <a:prstGeom prst="line">
            <a:avLst/>
          </a:prstGeom>
          <a:noFill/>
          <a:ln w="381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" name="Straight Connector 65"/>
          <p:cNvCxnSpPr/>
          <p:nvPr userDrawn="1"/>
        </p:nvCxnSpPr>
        <p:spPr bwMode="auto">
          <a:xfrm>
            <a:off x="360363" y="1368425"/>
            <a:ext cx="9971087" cy="0"/>
          </a:xfrm>
          <a:prstGeom prst="line">
            <a:avLst/>
          </a:prstGeom>
          <a:noFill/>
          <a:ln w="127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, 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 userDrawn="1"/>
        </p:nvSpPr>
        <p:spPr bwMode="auto">
          <a:xfrm>
            <a:off x="2095500" y="5292725"/>
            <a:ext cx="6416675" cy="62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>
            <a:lvl1pPr algn="l">
              <a:defRPr sz="2500" b="1"/>
            </a:lvl1pPr>
          </a:lstStyle>
          <a:p>
            <a:pPr>
              <a:lnSpc>
                <a:spcPct val="90000"/>
              </a:lnSpc>
              <a:defRPr/>
            </a:pPr>
            <a:r>
              <a:rPr lang="en-US" sz="2800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Click to edit Master title style</a:t>
            </a:r>
            <a:endParaRPr lang="en-US" sz="2800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Picture Placeholder 2"/>
          <p:cNvSpPr>
            <a:spLocks noGrp="1"/>
          </p:cNvSpPr>
          <p:nvPr>
            <p:ph type="pic" idx="1"/>
          </p:nvPr>
        </p:nvSpPr>
        <p:spPr>
          <a:xfrm>
            <a:off x="2095981" y="675613"/>
            <a:ext cx="6416040" cy="4536758"/>
          </a:xfrm>
        </p:spPr>
        <p:txBody>
          <a:bodyPr/>
          <a:lstStyle>
            <a:lvl1pPr marL="0" indent="0">
              <a:buNone/>
              <a:defRPr sz="4100"/>
            </a:lvl1pPr>
            <a:lvl2pPr marL="584122" indent="0">
              <a:buNone/>
              <a:defRPr sz="3600"/>
            </a:lvl2pPr>
            <a:lvl3pPr marL="1168244" indent="0">
              <a:buNone/>
              <a:defRPr sz="3000"/>
            </a:lvl3pPr>
            <a:lvl4pPr marL="1752365" indent="0">
              <a:buNone/>
              <a:defRPr sz="2500"/>
            </a:lvl4pPr>
            <a:lvl5pPr marL="2336486" indent="0">
              <a:buNone/>
              <a:defRPr sz="2500"/>
            </a:lvl5pPr>
            <a:lvl6pPr marL="2920608" indent="0">
              <a:buNone/>
              <a:defRPr sz="2500"/>
            </a:lvl6pPr>
            <a:lvl7pPr marL="3504730" indent="0">
              <a:buNone/>
              <a:defRPr sz="2500"/>
            </a:lvl7pPr>
            <a:lvl8pPr marL="4088851" indent="0">
              <a:buNone/>
              <a:defRPr sz="2500"/>
            </a:lvl8pPr>
            <a:lvl9pPr marL="4672973" indent="0">
              <a:buNone/>
              <a:defRPr sz="2500"/>
            </a:lvl9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>
          <a:xfrm>
            <a:off x="2095981" y="5917739"/>
            <a:ext cx="6416040" cy="887399"/>
          </a:xfrm>
        </p:spPr>
        <p:txBody>
          <a:bodyPr/>
          <a:lstStyle>
            <a:lvl1pPr marL="0" indent="0">
              <a:buNone/>
              <a:defRPr sz="1600"/>
            </a:lvl1pPr>
            <a:lvl2pPr marL="584122" indent="0">
              <a:buNone/>
              <a:defRPr sz="1500"/>
            </a:lvl2pPr>
            <a:lvl3pPr marL="1168244" indent="0">
              <a:buNone/>
              <a:defRPr sz="1300"/>
            </a:lvl3pPr>
            <a:lvl4pPr marL="1752365" indent="0">
              <a:buNone/>
              <a:defRPr sz="1200"/>
            </a:lvl4pPr>
            <a:lvl5pPr marL="2336486" indent="0">
              <a:buNone/>
              <a:defRPr sz="1200"/>
            </a:lvl5pPr>
            <a:lvl6pPr marL="2920608" indent="0">
              <a:buNone/>
              <a:defRPr sz="1200"/>
            </a:lvl6pPr>
            <a:lvl7pPr marL="3504730" indent="0">
              <a:buNone/>
              <a:defRPr sz="1200"/>
            </a:lvl7pPr>
            <a:lvl8pPr marL="4088851" indent="0">
              <a:buNone/>
              <a:defRPr sz="1200"/>
            </a:lvl8pPr>
            <a:lvl9pPr marL="4672973" indent="0">
              <a:buNone/>
              <a:defRPr sz="12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64"/>
          <p:cNvCxnSpPr/>
          <p:nvPr userDrawn="1"/>
        </p:nvCxnSpPr>
        <p:spPr bwMode="auto">
          <a:xfrm>
            <a:off x="360363" y="1331913"/>
            <a:ext cx="9971087" cy="0"/>
          </a:xfrm>
          <a:prstGeom prst="line">
            <a:avLst/>
          </a:prstGeom>
          <a:noFill/>
          <a:ln w="381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" name="Straight Connector 65"/>
          <p:cNvCxnSpPr/>
          <p:nvPr userDrawn="1"/>
        </p:nvCxnSpPr>
        <p:spPr bwMode="auto">
          <a:xfrm>
            <a:off x="360363" y="1368425"/>
            <a:ext cx="9971087" cy="0"/>
          </a:xfrm>
          <a:prstGeom prst="line">
            <a:avLst/>
          </a:prstGeom>
          <a:noFill/>
          <a:ln w="127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800000" y="1656000"/>
            <a:ext cx="6840000" cy="5040000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Vertical Title 1"/>
          <p:cNvSpPr>
            <a:spLocks noGrp="1"/>
          </p:cNvSpPr>
          <p:nvPr>
            <p:ph type="title" orient="vert"/>
          </p:nvPr>
        </p:nvSpPr>
        <p:spPr>
          <a:xfrm>
            <a:off x="7920000" y="432000"/>
            <a:ext cx="2412000" cy="6264000"/>
          </a:xfrm>
        </p:spPr>
        <p:txBody>
          <a:bodyPr vert="eaVert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60000" y="432000"/>
            <a:ext cx="7308000" cy="6264000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64"/>
          <p:cNvCxnSpPr/>
          <p:nvPr userDrawn="1"/>
        </p:nvCxnSpPr>
        <p:spPr bwMode="auto">
          <a:xfrm>
            <a:off x="360363" y="1331913"/>
            <a:ext cx="9971087" cy="0"/>
          </a:xfrm>
          <a:prstGeom prst="line">
            <a:avLst/>
          </a:prstGeom>
          <a:noFill/>
          <a:ln w="381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" name="Straight Connector 65"/>
          <p:cNvCxnSpPr/>
          <p:nvPr userDrawn="1"/>
        </p:nvCxnSpPr>
        <p:spPr bwMode="auto">
          <a:xfrm>
            <a:off x="360363" y="1368425"/>
            <a:ext cx="9971087" cy="0"/>
          </a:xfrm>
          <a:prstGeom prst="line">
            <a:avLst/>
          </a:prstGeom>
          <a:noFill/>
          <a:ln w="127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2"/>
          <p:cNvSpPr>
            <a:spLocks noGrp="1"/>
          </p:cNvSpPr>
          <p:nvPr>
            <p:ph type="body" sz="half" idx="1"/>
          </p:nvPr>
        </p:nvSpPr>
        <p:spPr>
          <a:xfrm>
            <a:off x="1800000" y="1656000"/>
            <a:ext cx="3312000" cy="504000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Content Placeholder 3"/>
          <p:cNvSpPr>
            <a:spLocks noGrp="1"/>
          </p:cNvSpPr>
          <p:nvPr>
            <p:ph sz="half" idx="2"/>
          </p:nvPr>
        </p:nvSpPr>
        <p:spPr>
          <a:xfrm>
            <a:off x="5328000" y="1656000"/>
            <a:ext cx="3312000" cy="5089851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Listed Content and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64"/>
          <p:cNvCxnSpPr/>
          <p:nvPr userDrawn="1"/>
        </p:nvCxnSpPr>
        <p:spPr bwMode="auto">
          <a:xfrm>
            <a:off x="360363" y="1331913"/>
            <a:ext cx="9971087" cy="0"/>
          </a:xfrm>
          <a:prstGeom prst="line">
            <a:avLst/>
          </a:prstGeom>
          <a:noFill/>
          <a:ln w="381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Straight Connector 65"/>
          <p:cNvCxnSpPr/>
          <p:nvPr userDrawn="1"/>
        </p:nvCxnSpPr>
        <p:spPr bwMode="auto">
          <a:xfrm>
            <a:off x="360363" y="1368425"/>
            <a:ext cx="9971087" cy="0"/>
          </a:xfrm>
          <a:prstGeom prst="line">
            <a:avLst/>
          </a:prstGeom>
          <a:noFill/>
          <a:ln w="127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2"/>
          <p:cNvSpPr>
            <a:spLocks noGrp="1"/>
          </p:cNvSpPr>
          <p:nvPr>
            <p:ph type="body" sz="half" idx="1"/>
          </p:nvPr>
        </p:nvSpPr>
        <p:spPr>
          <a:xfrm>
            <a:off x="3815999" y="1656000"/>
            <a:ext cx="6516000" cy="241200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Content Placeholder 3"/>
          <p:cNvSpPr>
            <a:spLocks noGrp="1"/>
          </p:cNvSpPr>
          <p:nvPr>
            <p:ph sz="half" idx="2"/>
          </p:nvPr>
        </p:nvSpPr>
        <p:spPr>
          <a:xfrm>
            <a:off x="360000" y="1656000"/>
            <a:ext cx="3240000" cy="2412000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sz="half" idx="11"/>
          </p:nvPr>
        </p:nvSpPr>
        <p:spPr>
          <a:xfrm>
            <a:off x="3815999" y="4284000"/>
            <a:ext cx="6516000" cy="241200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Content Placeholder 3"/>
          <p:cNvSpPr>
            <a:spLocks noGrp="1"/>
          </p:cNvSpPr>
          <p:nvPr>
            <p:ph sz="half" idx="12"/>
          </p:nvPr>
        </p:nvSpPr>
        <p:spPr>
          <a:xfrm>
            <a:off x="360000" y="4284000"/>
            <a:ext cx="3240000" cy="2412000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64"/>
          <p:cNvCxnSpPr/>
          <p:nvPr userDrawn="1"/>
        </p:nvCxnSpPr>
        <p:spPr bwMode="auto">
          <a:xfrm>
            <a:off x="360363" y="1331913"/>
            <a:ext cx="9971087" cy="0"/>
          </a:xfrm>
          <a:prstGeom prst="line">
            <a:avLst/>
          </a:prstGeom>
          <a:noFill/>
          <a:ln w="381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" name="Straight Connector 65"/>
          <p:cNvCxnSpPr/>
          <p:nvPr userDrawn="1"/>
        </p:nvCxnSpPr>
        <p:spPr bwMode="auto">
          <a:xfrm>
            <a:off x="360363" y="1368425"/>
            <a:ext cx="9971087" cy="0"/>
          </a:xfrm>
          <a:prstGeom prst="line">
            <a:avLst/>
          </a:prstGeom>
          <a:noFill/>
          <a:ln w="127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able Placeholder 2"/>
          <p:cNvSpPr>
            <a:spLocks noGrp="1"/>
          </p:cNvSpPr>
          <p:nvPr>
            <p:ph type="tbl" idx="1"/>
          </p:nvPr>
        </p:nvSpPr>
        <p:spPr>
          <a:xfrm>
            <a:off x="1800000" y="1656000"/>
            <a:ext cx="6840000" cy="504000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noProof="0" dirty="0" smtClean="0"/>
              <a:t>Click icon to add table</a:t>
            </a:r>
            <a:endParaRPr lang="en-US" noProof="0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64"/>
          <p:cNvCxnSpPr/>
          <p:nvPr userDrawn="1"/>
        </p:nvCxnSpPr>
        <p:spPr bwMode="auto">
          <a:xfrm>
            <a:off x="360363" y="1331913"/>
            <a:ext cx="9971087" cy="0"/>
          </a:xfrm>
          <a:prstGeom prst="line">
            <a:avLst/>
          </a:prstGeom>
          <a:noFill/>
          <a:ln w="381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" name="Straight Connector 65"/>
          <p:cNvCxnSpPr/>
          <p:nvPr userDrawn="1"/>
        </p:nvCxnSpPr>
        <p:spPr bwMode="auto">
          <a:xfrm>
            <a:off x="360363" y="1368425"/>
            <a:ext cx="9971087" cy="0"/>
          </a:xfrm>
          <a:prstGeom prst="line">
            <a:avLst/>
          </a:prstGeom>
          <a:noFill/>
          <a:ln w="127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hart Placeholder 2"/>
          <p:cNvSpPr>
            <a:spLocks noGrp="1"/>
          </p:cNvSpPr>
          <p:nvPr>
            <p:ph type="chart" idx="1"/>
          </p:nvPr>
        </p:nvSpPr>
        <p:spPr>
          <a:xfrm>
            <a:off x="1800000" y="1655999"/>
            <a:ext cx="6840000" cy="504000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noProof="0" dirty="0" smtClean="0"/>
              <a:t>Click icon to add chart</a:t>
            </a:r>
            <a:endParaRPr lang="en-US" noProof="0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eparato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64"/>
          <p:cNvCxnSpPr/>
          <p:nvPr userDrawn="1"/>
        </p:nvCxnSpPr>
        <p:spPr bwMode="auto">
          <a:xfrm>
            <a:off x="358775" y="6659563"/>
            <a:ext cx="9971088" cy="0"/>
          </a:xfrm>
          <a:prstGeom prst="line">
            <a:avLst/>
          </a:prstGeom>
          <a:noFill/>
          <a:ln w="381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Straight Connector 65"/>
          <p:cNvCxnSpPr/>
          <p:nvPr userDrawn="1"/>
        </p:nvCxnSpPr>
        <p:spPr bwMode="auto">
          <a:xfrm>
            <a:off x="358775" y="6696075"/>
            <a:ext cx="9971088" cy="0"/>
          </a:xfrm>
          <a:prstGeom prst="line">
            <a:avLst/>
          </a:prstGeom>
          <a:noFill/>
          <a:ln w="127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Rectangle 34"/>
          <p:cNvSpPr>
            <a:spLocks noGrp="1" noChangeArrowheads="1"/>
          </p:cNvSpPr>
          <p:nvPr>
            <p:ph type="ctrTitle"/>
          </p:nvPr>
        </p:nvSpPr>
        <p:spPr>
          <a:xfrm>
            <a:off x="432000" y="5112000"/>
            <a:ext cx="9792000" cy="706347"/>
          </a:xfrm>
        </p:spPr>
        <p:txBody>
          <a:bodyPr>
            <a:spAutoFit/>
          </a:bodyPr>
          <a:lstStyle>
            <a:lvl1pPr>
              <a:defRPr sz="51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432000" y="4752000"/>
            <a:ext cx="4836164" cy="210035"/>
          </a:xfrm>
        </p:spPr>
        <p:txBody>
          <a:bodyPr/>
          <a:lstStyle>
            <a:lvl1pPr marL="0" indent="0">
              <a:buFont typeface="Wingdings" pitchFamily="2" charset="2"/>
              <a:buNone/>
              <a:defRPr sz="1500" b="1">
                <a:solidFill>
                  <a:schemeClr val="bg2"/>
                </a:solidFill>
              </a:defRPr>
            </a:lvl1pPr>
          </a:lstStyle>
          <a:p>
            <a:r>
              <a:rPr lang="en-US" dirty="0" smtClean="0"/>
              <a:t>Click to edit Master subtitle style</a:t>
            </a:r>
            <a:endParaRPr lang="de-CH" dirty="0"/>
          </a:p>
        </p:txBody>
      </p:sp>
      <p:sp>
        <p:nvSpPr>
          <p:cNvPr id="7" name="Text Placeholder 68"/>
          <p:cNvSpPr>
            <a:spLocks noGrp="1"/>
          </p:cNvSpPr>
          <p:nvPr>
            <p:ph type="body" sz="quarter" idx="11"/>
          </p:nvPr>
        </p:nvSpPr>
        <p:spPr>
          <a:xfrm>
            <a:off x="432000" y="5760000"/>
            <a:ext cx="9791700" cy="684000"/>
          </a:xfrm>
        </p:spPr>
        <p:txBody>
          <a:bodyPr/>
          <a:lstStyle>
            <a:lvl1pPr>
              <a:buNone/>
              <a:defRPr sz="51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3" descr="Log Max ®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3052763" y="2905125"/>
            <a:ext cx="4543425" cy="1055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65"/>
          <p:cNvSpPr txBox="1"/>
          <p:nvPr userDrawn="1"/>
        </p:nvSpPr>
        <p:spPr>
          <a:xfrm>
            <a:off x="2762250" y="4067175"/>
            <a:ext cx="51244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1800" dirty="0">
                <a:solidFill>
                  <a:schemeClr val="tx1">
                    <a:lumMod val="50000"/>
                    <a:lumOff val="50000"/>
                  </a:schemeClr>
                </a:solidFill>
                <a:cs typeface="+mn-cs"/>
              </a:rPr>
              <a:t>HEADS ABOVE THE COMPETITION</a:t>
            </a:r>
            <a:endParaRPr lang="en-US" sz="1800" dirty="0">
              <a:solidFill>
                <a:schemeClr val="tx1">
                  <a:lumMod val="50000"/>
                  <a:lumOff val="50000"/>
                </a:schemeClr>
              </a:solidFill>
              <a:cs typeface="+mn-cs"/>
            </a:endParaRPr>
          </a:p>
        </p:txBody>
      </p:sp>
      <p:sp>
        <p:nvSpPr>
          <p:cNvPr id="4" name="TextBox 66"/>
          <p:cNvSpPr txBox="1"/>
          <p:nvPr userDrawn="1"/>
        </p:nvSpPr>
        <p:spPr>
          <a:xfrm>
            <a:off x="2705100" y="6905625"/>
            <a:ext cx="5124450" cy="2619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1100" dirty="0">
                <a:solidFill>
                  <a:schemeClr val="tx1">
                    <a:lumMod val="50000"/>
                    <a:lumOff val="50000"/>
                  </a:schemeClr>
                </a:solidFill>
                <a:cs typeface="+mn-cs"/>
              </a:rPr>
              <a:t>Log Max AB / </a:t>
            </a:r>
            <a:r>
              <a:rPr lang="en-GB" sz="1100" dirty="0" err="1">
                <a:solidFill>
                  <a:schemeClr val="tx1">
                    <a:lumMod val="50000"/>
                    <a:lumOff val="50000"/>
                  </a:schemeClr>
                </a:solidFill>
                <a:cs typeface="+mn-cs"/>
              </a:rPr>
              <a:t>Stationsv</a:t>
            </a:r>
            <a:r>
              <a:rPr lang="sv-SE" sz="1100" dirty="0">
                <a:solidFill>
                  <a:schemeClr val="tx1">
                    <a:lumMod val="50000"/>
                    <a:lumOff val="50000"/>
                  </a:schemeClr>
                </a:solidFill>
                <a:cs typeface="+mn-cs"/>
              </a:rPr>
              <a:t>ä</a:t>
            </a:r>
            <a:r>
              <a:rPr lang="en-GB" sz="1100" dirty="0">
                <a:solidFill>
                  <a:schemeClr val="tx1">
                    <a:lumMod val="50000"/>
                    <a:lumOff val="50000"/>
                  </a:schemeClr>
                </a:solidFill>
                <a:cs typeface="+mn-cs"/>
              </a:rPr>
              <a:t>gen 12 – 77013 </a:t>
            </a:r>
            <a:r>
              <a:rPr lang="en-GB" sz="1100" dirty="0" err="1">
                <a:solidFill>
                  <a:schemeClr val="tx1">
                    <a:lumMod val="50000"/>
                    <a:lumOff val="50000"/>
                  </a:schemeClr>
                </a:solidFill>
                <a:cs typeface="+mn-cs"/>
              </a:rPr>
              <a:t>Grangärde</a:t>
            </a:r>
            <a:r>
              <a:rPr lang="en-GB" sz="1100" dirty="0">
                <a:solidFill>
                  <a:schemeClr val="tx1">
                    <a:lumMod val="50000"/>
                    <a:lumOff val="50000"/>
                  </a:schemeClr>
                </a:solidFill>
                <a:cs typeface="+mn-cs"/>
              </a:rPr>
              <a:t> - Sweden</a:t>
            </a:r>
            <a:endParaRPr lang="en-US" sz="1100" dirty="0">
              <a:solidFill>
                <a:schemeClr val="tx1">
                  <a:lumMod val="50000"/>
                  <a:lumOff val="50000"/>
                </a:schemeClr>
              </a:solidFill>
              <a:cs typeface="+mn-cs"/>
            </a:endParaRPr>
          </a:p>
        </p:txBody>
      </p:sp>
      <p:sp>
        <p:nvSpPr>
          <p:cNvPr id="5" name="Rectangle 67"/>
          <p:cNvSpPr/>
          <p:nvPr userDrawn="1"/>
        </p:nvSpPr>
        <p:spPr bwMode="auto">
          <a:xfrm>
            <a:off x="8401050" y="6781800"/>
            <a:ext cx="2028825" cy="55245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90000" tIns="46800" rIns="90000" bIns="46800" anchor="ctr"/>
          <a:lstStyle/>
          <a:p>
            <a:pPr>
              <a:defRPr/>
            </a:pPr>
            <a:endParaRPr lang="en-US" sz="2000">
              <a:cs typeface="+mn-cs"/>
            </a:endParaRPr>
          </a:p>
        </p:txBody>
      </p:sp>
      <p:sp>
        <p:nvSpPr>
          <p:cNvPr id="6" name="Rectangle 68"/>
          <p:cNvSpPr/>
          <p:nvPr userDrawn="1"/>
        </p:nvSpPr>
        <p:spPr bwMode="auto">
          <a:xfrm>
            <a:off x="358775" y="6886575"/>
            <a:ext cx="1841500" cy="37147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90000" tIns="46800" rIns="90000" bIns="46800" anchor="ctr"/>
          <a:lstStyle/>
          <a:p>
            <a:pPr>
              <a:defRPr/>
            </a:pPr>
            <a:endParaRPr lang="en-US" sz="2000"/>
          </a:p>
        </p:txBody>
      </p:sp>
      <p:sp>
        <p:nvSpPr>
          <p:cNvPr id="7" name="Rectangle 69"/>
          <p:cNvSpPr/>
          <p:nvPr userDrawn="1"/>
        </p:nvSpPr>
        <p:spPr bwMode="auto">
          <a:xfrm>
            <a:off x="8491538" y="1047750"/>
            <a:ext cx="1841500" cy="37147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90000" tIns="46800" rIns="90000" bIns="46800" anchor="ctr"/>
          <a:lstStyle/>
          <a:p>
            <a:pPr>
              <a:defRPr/>
            </a:pPr>
            <a:endParaRPr lang="en-US" sz="200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Margin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64"/>
          <p:cNvCxnSpPr/>
          <p:nvPr userDrawn="1"/>
        </p:nvCxnSpPr>
        <p:spPr bwMode="auto">
          <a:xfrm>
            <a:off x="360363" y="1331913"/>
            <a:ext cx="9971087" cy="0"/>
          </a:xfrm>
          <a:prstGeom prst="line">
            <a:avLst/>
          </a:prstGeom>
          <a:noFill/>
          <a:ln w="381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" name="Straight Connector 65"/>
          <p:cNvCxnSpPr/>
          <p:nvPr userDrawn="1"/>
        </p:nvCxnSpPr>
        <p:spPr bwMode="auto">
          <a:xfrm>
            <a:off x="360363" y="1368425"/>
            <a:ext cx="9971087" cy="0"/>
          </a:xfrm>
          <a:prstGeom prst="line">
            <a:avLst/>
          </a:prstGeom>
          <a:noFill/>
          <a:ln w="127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800000" y="1656000"/>
            <a:ext cx="6840000" cy="504000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type="body" sz="half" idx="11"/>
          </p:nvPr>
        </p:nvSpPr>
        <p:spPr>
          <a:xfrm>
            <a:off x="360000" y="1656000"/>
            <a:ext cx="1224000" cy="50400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900">
                <a:solidFill>
                  <a:schemeClr val="bg2"/>
                </a:solidFill>
              </a:defRPr>
            </a:lvl1pPr>
          </a:lstStyle>
          <a:p>
            <a:pPr lvl="0"/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lte, Full size img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64"/>
          <p:cNvCxnSpPr/>
          <p:nvPr userDrawn="1"/>
        </p:nvCxnSpPr>
        <p:spPr bwMode="auto">
          <a:xfrm>
            <a:off x="360363" y="1331913"/>
            <a:ext cx="9971087" cy="0"/>
          </a:xfrm>
          <a:prstGeom prst="line">
            <a:avLst/>
          </a:prstGeom>
          <a:noFill/>
          <a:ln w="381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" name="Straight Connector 65"/>
          <p:cNvCxnSpPr/>
          <p:nvPr userDrawn="1"/>
        </p:nvCxnSpPr>
        <p:spPr bwMode="auto">
          <a:xfrm>
            <a:off x="360363" y="1368425"/>
            <a:ext cx="9971087" cy="0"/>
          </a:xfrm>
          <a:prstGeom prst="line">
            <a:avLst/>
          </a:prstGeom>
          <a:noFill/>
          <a:ln w="127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59998" y="1656000"/>
            <a:ext cx="9972000" cy="5040000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64"/>
          <p:cNvCxnSpPr/>
          <p:nvPr userDrawn="1"/>
        </p:nvCxnSpPr>
        <p:spPr bwMode="auto">
          <a:xfrm>
            <a:off x="360363" y="1331913"/>
            <a:ext cx="9971087" cy="0"/>
          </a:xfrm>
          <a:prstGeom prst="line">
            <a:avLst/>
          </a:prstGeom>
          <a:noFill/>
          <a:ln w="381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" name="Straight Connector 65"/>
          <p:cNvCxnSpPr/>
          <p:nvPr userDrawn="1"/>
        </p:nvCxnSpPr>
        <p:spPr bwMode="auto">
          <a:xfrm>
            <a:off x="360363" y="1368425"/>
            <a:ext cx="9971087" cy="0"/>
          </a:xfrm>
          <a:prstGeom prst="line">
            <a:avLst/>
          </a:prstGeom>
          <a:noFill/>
          <a:ln w="127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1800225" y="1657350"/>
            <a:ext cx="6842125" cy="2433638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1800225" y="4283075"/>
            <a:ext cx="6842125" cy="241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Pictur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64"/>
          <p:cNvCxnSpPr/>
          <p:nvPr userDrawn="1"/>
        </p:nvCxnSpPr>
        <p:spPr bwMode="auto">
          <a:xfrm>
            <a:off x="360363" y="1331913"/>
            <a:ext cx="9971087" cy="0"/>
          </a:xfrm>
          <a:prstGeom prst="line">
            <a:avLst/>
          </a:prstGeom>
          <a:noFill/>
          <a:ln w="381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" name="Straight Connector 65"/>
          <p:cNvCxnSpPr/>
          <p:nvPr userDrawn="1"/>
        </p:nvCxnSpPr>
        <p:spPr bwMode="auto">
          <a:xfrm>
            <a:off x="360363" y="1368425"/>
            <a:ext cx="9971087" cy="0"/>
          </a:xfrm>
          <a:prstGeom prst="line">
            <a:avLst/>
          </a:prstGeom>
          <a:noFill/>
          <a:ln w="127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1800225" y="1657349"/>
            <a:ext cx="3311525" cy="5038725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5327650" y="1657350"/>
            <a:ext cx="3314700" cy="5038725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  images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64"/>
          <p:cNvCxnSpPr/>
          <p:nvPr userDrawn="1"/>
        </p:nvCxnSpPr>
        <p:spPr bwMode="auto">
          <a:xfrm>
            <a:off x="360363" y="1331913"/>
            <a:ext cx="9971087" cy="0"/>
          </a:xfrm>
          <a:prstGeom prst="line">
            <a:avLst/>
          </a:prstGeom>
          <a:noFill/>
          <a:ln w="381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Straight Connector 65"/>
          <p:cNvCxnSpPr/>
          <p:nvPr userDrawn="1"/>
        </p:nvCxnSpPr>
        <p:spPr bwMode="auto">
          <a:xfrm>
            <a:off x="360363" y="1368425"/>
            <a:ext cx="9971087" cy="0"/>
          </a:xfrm>
          <a:prstGeom prst="line">
            <a:avLst/>
          </a:prstGeom>
          <a:noFill/>
          <a:ln w="127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1800225" y="1657350"/>
            <a:ext cx="3311525" cy="2433638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1800225" y="4283075"/>
            <a:ext cx="6842125" cy="241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5327650" y="1657350"/>
            <a:ext cx="3311525" cy="2433638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10" name="Footer Placeholder 3"/>
          <p:cNvSpPr>
            <a:spLocks noGrp="1"/>
          </p:cNvSpPr>
          <p:nvPr>
            <p:ph type="ftr" sz="quarter" idx="14"/>
          </p:nvPr>
        </p:nvSpPr>
        <p:spPr>
          <a:xfrm>
            <a:off x="360363" y="6991350"/>
            <a:ext cx="3282950" cy="20796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LOG MAX </a:t>
            </a:r>
          </a:p>
          <a:p>
            <a:pPr>
              <a:defRPr/>
            </a:pPr>
            <a:fld id="{DAADA278-BC8A-4A49-8C52-624AF969BC95}" type="datetime4">
              <a:rPr lang="en-US"/>
              <a:pPr>
                <a:defRPr/>
              </a:pPr>
              <a:t>February 27, 2017</a:t>
            </a:fld>
            <a:r>
              <a:rPr lang="en-US"/>
              <a:t> | Slide </a:t>
            </a:r>
            <a:fld id="{B851C19E-C675-4ED0-9D46-7C5BA1BAD5E7}" type="slidenum">
              <a:rPr lang="en-US"/>
              <a:pPr>
                <a:defRPr/>
              </a:pPr>
              <a:t>‹#›</a:t>
            </a:fld>
            <a:endParaRPr lang="en-US" b="1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parator / White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 userDrawn="1"/>
        </p:nvSpPr>
        <p:spPr bwMode="auto">
          <a:xfrm>
            <a:off x="720725" y="4859338"/>
            <a:ext cx="9251950" cy="150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>
            <a:lvl1pPr algn="l">
              <a:defRPr sz="5100" b="1" cap="all"/>
            </a:lvl1pPr>
          </a:lstStyle>
          <a:p>
            <a:pPr>
              <a:lnSpc>
                <a:spcPct val="90000"/>
              </a:lnSpc>
              <a:defRPr/>
            </a:pPr>
            <a:r>
              <a:rPr lang="en-US" kern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Click to edit Master title style</a:t>
            </a:r>
            <a:endParaRPr lang="en-US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4" name="Straight Connector 65"/>
          <p:cNvCxnSpPr/>
          <p:nvPr userDrawn="1"/>
        </p:nvCxnSpPr>
        <p:spPr bwMode="auto">
          <a:xfrm>
            <a:off x="360363" y="1331913"/>
            <a:ext cx="9971087" cy="0"/>
          </a:xfrm>
          <a:prstGeom prst="line">
            <a:avLst/>
          </a:prstGeom>
          <a:noFill/>
          <a:ln w="381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" name="Straight Connector 66"/>
          <p:cNvCxnSpPr/>
          <p:nvPr userDrawn="1"/>
        </p:nvCxnSpPr>
        <p:spPr bwMode="auto">
          <a:xfrm>
            <a:off x="360363" y="1368425"/>
            <a:ext cx="9971087" cy="0"/>
          </a:xfrm>
          <a:prstGeom prst="line">
            <a:avLst/>
          </a:prstGeom>
          <a:noFill/>
          <a:ln w="127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>
          <a:xfrm>
            <a:off x="720000" y="3204786"/>
            <a:ext cx="9252000" cy="1654026"/>
          </a:xfrm>
        </p:spPr>
        <p:txBody>
          <a:bodyPr anchor="b"/>
          <a:lstStyle>
            <a:lvl1pPr marL="0" indent="0">
              <a:buNone/>
              <a:defRPr sz="2500"/>
            </a:lvl1pPr>
            <a:lvl2pPr marL="584122" indent="0">
              <a:buNone/>
              <a:defRPr sz="2300"/>
            </a:lvl2pPr>
            <a:lvl3pPr marL="1168244" indent="0">
              <a:buNone/>
              <a:defRPr sz="2100"/>
            </a:lvl3pPr>
            <a:lvl4pPr marL="1752365" indent="0">
              <a:buNone/>
              <a:defRPr sz="1700"/>
            </a:lvl4pPr>
            <a:lvl5pPr marL="2336486" indent="0">
              <a:buNone/>
              <a:defRPr sz="1700"/>
            </a:lvl5pPr>
            <a:lvl6pPr marL="2920608" indent="0">
              <a:buNone/>
              <a:defRPr sz="1700"/>
            </a:lvl6pPr>
            <a:lvl7pPr marL="3504730" indent="0">
              <a:buNone/>
              <a:defRPr sz="1700"/>
            </a:lvl7pPr>
            <a:lvl8pPr marL="4088851" indent="0">
              <a:buNone/>
              <a:defRPr sz="1700"/>
            </a:lvl8pPr>
            <a:lvl9pPr marL="4672973" indent="0">
              <a:buNone/>
              <a:defRPr sz="1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360363" y="6991350"/>
            <a:ext cx="3282950" cy="20796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LOG MAX </a:t>
            </a:r>
          </a:p>
          <a:p>
            <a:pPr>
              <a:defRPr/>
            </a:pPr>
            <a:fld id="{DAADA278-BC8A-4A49-8C52-624AF969BC95}" type="datetime4">
              <a:rPr lang="en-US"/>
              <a:pPr>
                <a:defRPr/>
              </a:pPr>
              <a:t>February 27, 2017</a:t>
            </a:fld>
            <a:r>
              <a:rPr lang="en-US"/>
              <a:t> | Slide </a:t>
            </a:r>
            <a:fld id="{3529E68D-619B-427E-8C1F-1FACF3C84E10}" type="slidenum">
              <a:rPr lang="en-US"/>
              <a:pPr>
                <a:defRPr/>
              </a:pPr>
              <a:t>‹#›</a:t>
            </a:fld>
            <a:endParaRPr lang="en-US" b="1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4"/>
          <p:cNvCxnSpPr/>
          <p:nvPr userDrawn="1"/>
        </p:nvCxnSpPr>
        <p:spPr bwMode="auto">
          <a:xfrm>
            <a:off x="360363" y="1331913"/>
            <a:ext cx="9971087" cy="0"/>
          </a:xfrm>
          <a:prstGeom prst="line">
            <a:avLst/>
          </a:prstGeom>
          <a:noFill/>
          <a:ln w="381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" name="Straight Connector 65"/>
          <p:cNvCxnSpPr/>
          <p:nvPr userDrawn="1"/>
        </p:nvCxnSpPr>
        <p:spPr bwMode="auto">
          <a:xfrm>
            <a:off x="360363" y="1368425"/>
            <a:ext cx="9971087" cy="0"/>
          </a:xfrm>
          <a:prstGeom prst="line">
            <a:avLst/>
          </a:prstGeom>
          <a:noFill/>
          <a:ln w="127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Content Placeholder 2"/>
          <p:cNvSpPr>
            <a:spLocks noGrp="1"/>
          </p:cNvSpPr>
          <p:nvPr>
            <p:ph sz="half" idx="1"/>
          </p:nvPr>
        </p:nvSpPr>
        <p:spPr>
          <a:xfrm>
            <a:off x="1800000" y="1656000"/>
            <a:ext cx="3312000" cy="5040000"/>
          </a:xfrm>
        </p:spPr>
        <p:txBody>
          <a:bodyPr/>
          <a:lstStyle>
            <a:lvl1pPr>
              <a:buClr>
                <a:schemeClr val="accent1"/>
              </a:buClr>
              <a:defRPr sz="2400"/>
            </a:lvl1pPr>
            <a:lvl2pPr>
              <a:buClr>
                <a:schemeClr val="accent1"/>
              </a:buClr>
              <a:defRPr sz="2400"/>
            </a:lvl2pPr>
            <a:lvl3pPr>
              <a:buClr>
                <a:schemeClr val="accent1"/>
              </a:buClr>
              <a:defRPr sz="2000"/>
            </a:lvl3pPr>
            <a:lvl4pPr>
              <a:buClr>
                <a:schemeClr val="accent1"/>
              </a:buClr>
              <a:defRPr sz="1800"/>
            </a:lvl4pPr>
            <a:lvl5pPr>
              <a:buClr>
                <a:schemeClr val="accent1"/>
              </a:buClr>
              <a:defRPr sz="16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sz="half" idx="11"/>
          </p:nvPr>
        </p:nvSpPr>
        <p:spPr>
          <a:xfrm>
            <a:off x="5328000" y="1656000"/>
            <a:ext cx="3518054" cy="5040000"/>
          </a:xfrm>
        </p:spPr>
        <p:txBody>
          <a:bodyPr/>
          <a:lstStyle>
            <a:lvl1pPr>
              <a:buClr>
                <a:schemeClr val="accent1"/>
              </a:buClr>
              <a:defRPr sz="2400"/>
            </a:lvl1pPr>
            <a:lvl2pPr>
              <a:buClr>
                <a:schemeClr val="accent1"/>
              </a:buClr>
              <a:defRPr sz="2400"/>
            </a:lvl2pPr>
            <a:lvl3pPr>
              <a:buClr>
                <a:schemeClr val="accent1"/>
              </a:buClr>
              <a:defRPr sz="2000"/>
            </a:lvl3pPr>
            <a:lvl4pPr>
              <a:buClr>
                <a:schemeClr val="accent1"/>
              </a:buClr>
              <a:defRPr sz="1800"/>
            </a:lvl4pPr>
            <a:lvl5pPr>
              <a:buClr>
                <a:schemeClr val="accent1"/>
              </a:buClr>
              <a:defRPr sz="16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sz="half" idx="12"/>
          </p:nvPr>
        </p:nvSpPr>
        <p:spPr>
          <a:xfrm>
            <a:off x="360000" y="1656000"/>
            <a:ext cx="1224000" cy="50400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900">
                <a:solidFill>
                  <a:schemeClr val="bg2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3"/>
          </p:nvPr>
        </p:nvSpPr>
        <p:spPr>
          <a:xfrm>
            <a:off x="360363" y="6991350"/>
            <a:ext cx="3282950" cy="20796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LOG MAX </a:t>
            </a:r>
          </a:p>
          <a:p>
            <a:pPr>
              <a:defRPr/>
            </a:pPr>
            <a:fld id="{DAADA278-BC8A-4A49-8C52-624AF969BC95}" type="datetime4">
              <a:rPr lang="en-US"/>
              <a:pPr>
                <a:defRPr/>
              </a:pPr>
              <a:t>February 27, 2017</a:t>
            </a:fld>
            <a:r>
              <a:rPr lang="en-US"/>
              <a:t> | Slide </a:t>
            </a:r>
            <a:fld id="{937D6B27-C00E-41B1-B731-B83FD6B2620C}" type="slidenum">
              <a:rPr lang="en-US"/>
              <a:pPr>
                <a:defRPr/>
              </a:pPr>
              <a:t>‹#›</a:t>
            </a:fld>
            <a:endParaRPr lang="en-US" b="1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60363" y="431800"/>
            <a:ext cx="9969500" cy="100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Main title template</a:t>
            </a:r>
          </a:p>
        </p:txBody>
      </p:sp>
      <p:sp>
        <p:nvSpPr>
          <p:cNvPr id="1027" name="Rectangle 77"/>
          <p:cNvSpPr>
            <a:spLocks noGrp="1" noChangeArrowheads="1"/>
          </p:cNvSpPr>
          <p:nvPr>
            <p:ph type="body" idx="1"/>
          </p:nvPr>
        </p:nvSpPr>
        <p:spPr bwMode="auto">
          <a:xfrm>
            <a:off x="1800225" y="1655763"/>
            <a:ext cx="6840538" cy="504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Main text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grpSp>
        <p:nvGrpSpPr>
          <p:cNvPr id="1028" name="shpGridNormal" hidden="1"/>
          <p:cNvGrpSpPr>
            <a:grpSpLocks/>
          </p:cNvGrpSpPr>
          <p:nvPr/>
        </p:nvGrpSpPr>
        <p:grpSpPr bwMode="auto">
          <a:xfrm>
            <a:off x="381000" y="479425"/>
            <a:ext cx="9936163" cy="6597650"/>
            <a:chOff x="292" y="389"/>
            <a:chExt cx="7611" cy="5361"/>
          </a:xfrm>
        </p:grpSpPr>
        <p:sp>
          <p:nvSpPr>
            <p:cNvPr id="1259" name="Rectangle 235" hidden="1"/>
            <p:cNvSpPr>
              <a:spLocks noChangeArrowheads="1"/>
            </p:cNvSpPr>
            <p:nvPr userDrawn="1"/>
          </p:nvSpPr>
          <p:spPr bwMode="auto">
            <a:xfrm>
              <a:off x="292" y="389"/>
              <a:ext cx="7610" cy="5361"/>
            </a:xfrm>
            <a:prstGeom prst="rect">
              <a:avLst/>
            </a:prstGeom>
            <a:noFill/>
            <a:ln w="19050">
              <a:solidFill>
                <a:srgbClr val="8BA2B2"/>
              </a:solidFill>
              <a:prstDash val="dash"/>
              <a:miter lim="800000"/>
              <a:headEnd/>
              <a:tailEnd/>
            </a:ln>
            <a:effectLst/>
          </p:spPr>
          <p:txBody>
            <a:bodyPr lIns="0" tIns="0" rIns="0" bIns="0" anchor="ctr"/>
            <a:lstStyle/>
            <a:p>
              <a:pPr defTabSz="821422">
                <a:defRPr/>
              </a:pPr>
              <a:endParaRPr lang="en-GB" sz="2200" dirty="0">
                <a:cs typeface="+mn-cs"/>
              </a:endParaRPr>
            </a:p>
          </p:txBody>
        </p:sp>
        <p:sp>
          <p:nvSpPr>
            <p:cNvPr id="1260" name="Line 236" hidden="1"/>
            <p:cNvSpPr>
              <a:spLocks noChangeShapeType="1"/>
            </p:cNvSpPr>
            <p:nvPr userDrawn="1"/>
          </p:nvSpPr>
          <p:spPr bwMode="auto">
            <a:xfrm>
              <a:off x="310" y="927"/>
              <a:ext cx="7567" cy="1"/>
            </a:xfrm>
            <a:prstGeom prst="line">
              <a:avLst/>
            </a:prstGeom>
            <a:noFill/>
            <a:ln w="12700">
              <a:solidFill>
                <a:srgbClr val="8BA2B2"/>
              </a:solidFill>
              <a:prstDash val="dash"/>
              <a:round/>
              <a:headEnd/>
              <a:tailEnd/>
            </a:ln>
            <a:effectLst/>
          </p:spPr>
          <p:txBody>
            <a:bodyPr lIns="0" tIns="0" rIns="0" bIns="0" anchor="ctr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1261" name="Line 237" hidden="1"/>
            <p:cNvSpPr>
              <a:spLocks noChangeShapeType="1"/>
            </p:cNvSpPr>
            <p:nvPr userDrawn="1"/>
          </p:nvSpPr>
          <p:spPr bwMode="auto">
            <a:xfrm>
              <a:off x="310" y="1460"/>
              <a:ext cx="7593" cy="1"/>
            </a:xfrm>
            <a:prstGeom prst="line">
              <a:avLst/>
            </a:prstGeom>
            <a:noFill/>
            <a:ln w="12700">
              <a:solidFill>
                <a:srgbClr val="8BA2B2"/>
              </a:solidFill>
              <a:prstDash val="dash"/>
              <a:round/>
              <a:headEnd/>
              <a:tailEnd/>
            </a:ln>
            <a:effectLst/>
          </p:spPr>
          <p:txBody>
            <a:bodyPr lIns="0" tIns="0" rIns="0" bIns="0" anchor="ctr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1262" name="Line 238" hidden="1"/>
            <p:cNvSpPr>
              <a:spLocks noChangeShapeType="1"/>
            </p:cNvSpPr>
            <p:nvPr userDrawn="1"/>
          </p:nvSpPr>
          <p:spPr bwMode="auto">
            <a:xfrm>
              <a:off x="310" y="2001"/>
              <a:ext cx="7589" cy="0"/>
            </a:xfrm>
            <a:prstGeom prst="line">
              <a:avLst/>
            </a:prstGeom>
            <a:noFill/>
            <a:ln w="12700">
              <a:solidFill>
                <a:srgbClr val="8BA2B2"/>
              </a:solidFill>
              <a:prstDash val="dash"/>
              <a:round/>
              <a:headEnd/>
              <a:tailEnd/>
            </a:ln>
            <a:effectLst/>
          </p:spPr>
          <p:txBody>
            <a:bodyPr lIns="0" tIns="0" rIns="0" bIns="0" anchor="ctr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1263" name="Line 239" hidden="1"/>
            <p:cNvSpPr>
              <a:spLocks noChangeShapeType="1"/>
            </p:cNvSpPr>
            <p:nvPr userDrawn="1"/>
          </p:nvSpPr>
          <p:spPr bwMode="auto">
            <a:xfrm>
              <a:off x="310" y="2532"/>
              <a:ext cx="7584" cy="0"/>
            </a:xfrm>
            <a:prstGeom prst="line">
              <a:avLst/>
            </a:prstGeom>
            <a:noFill/>
            <a:ln w="12700">
              <a:solidFill>
                <a:srgbClr val="8BA2B2"/>
              </a:solidFill>
              <a:prstDash val="dash"/>
              <a:round/>
              <a:headEnd/>
              <a:tailEnd/>
            </a:ln>
            <a:effectLst/>
          </p:spPr>
          <p:txBody>
            <a:bodyPr lIns="0" tIns="0" rIns="0" bIns="0" anchor="ctr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1264" name="Line 240" hidden="1"/>
            <p:cNvSpPr>
              <a:spLocks noChangeShapeType="1"/>
            </p:cNvSpPr>
            <p:nvPr userDrawn="1"/>
          </p:nvSpPr>
          <p:spPr bwMode="auto">
            <a:xfrm>
              <a:off x="310" y="3067"/>
              <a:ext cx="7589" cy="1"/>
            </a:xfrm>
            <a:prstGeom prst="line">
              <a:avLst/>
            </a:prstGeom>
            <a:noFill/>
            <a:ln w="12700">
              <a:solidFill>
                <a:srgbClr val="8BA2B2"/>
              </a:solidFill>
              <a:prstDash val="dash"/>
              <a:round/>
              <a:headEnd/>
              <a:tailEnd/>
            </a:ln>
            <a:effectLst/>
          </p:spPr>
          <p:txBody>
            <a:bodyPr lIns="0" tIns="0" rIns="0" bIns="0" anchor="ctr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1265" name="Line 241" hidden="1"/>
            <p:cNvSpPr>
              <a:spLocks noChangeShapeType="1"/>
            </p:cNvSpPr>
            <p:nvPr userDrawn="1"/>
          </p:nvSpPr>
          <p:spPr bwMode="auto">
            <a:xfrm>
              <a:off x="310" y="3604"/>
              <a:ext cx="7593" cy="1"/>
            </a:xfrm>
            <a:prstGeom prst="line">
              <a:avLst/>
            </a:prstGeom>
            <a:noFill/>
            <a:ln w="12700">
              <a:solidFill>
                <a:srgbClr val="8BA2B2"/>
              </a:solidFill>
              <a:prstDash val="dash"/>
              <a:round/>
              <a:headEnd/>
              <a:tailEnd/>
            </a:ln>
            <a:effectLst/>
          </p:spPr>
          <p:txBody>
            <a:bodyPr lIns="0" tIns="0" rIns="0" bIns="0" anchor="ctr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1266" name="Line 242" hidden="1"/>
            <p:cNvSpPr>
              <a:spLocks noChangeShapeType="1"/>
            </p:cNvSpPr>
            <p:nvPr userDrawn="1"/>
          </p:nvSpPr>
          <p:spPr bwMode="auto">
            <a:xfrm>
              <a:off x="310" y="4144"/>
              <a:ext cx="7589" cy="1"/>
            </a:xfrm>
            <a:prstGeom prst="line">
              <a:avLst/>
            </a:prstGeom>
            <a:noFill/>
            <a:ln w="12700">
              <a:solidFill>
                <a:srgbClr val="8BA2B2"/>
              </a:solidFill>
              <a:prstDash val="dash"/>
              <a:round/>
              <a:headEnd/>
              <a:tailEnd/>
            </a:ln>
            <a:effectLst/>
          </p:spPr>
          <p:txBody>
            <a:bodyPr lIns="0" tIns="0" rIns="0" bIns="0" anchor="ctr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1267" name="Line 243" hidden="1"/>
            <p:cNvSpPr>
              <a:spLocks noChangeShapeType="1"/>
            </p:cNvSpPr>
            <p:nvPr userDrawn="1"/>
          </p:nvSpPr>
          <p:spPr bwMode="auto">
            <a:xfrm>
              <a:off x="293" y="4679"/>
              <a:ext cx="7601" cy="1"/>
            </a:xfrm>
            <a:prstGeom prst="line">
              <a:avLst/>
            </a:prstGeom>
            <a:noFill/>
            <a:ln w="12700">
              <a:solidFill>
                <a:srgbClr val="8BA2B2"/>
              </a:solidFill>
              <a:prstDash val="dash"/>
              <a:round/>
              <a:headEnd/>
              <a:tailEnd/>
            </a:ln>
            <a:effectLst/>
          </p:spPr>
          <p:txBody>
            <a:bodyPr lIns="0" tIns="0" rIns="0" bIns="0" anchor="ctr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1268" name="Line 244" hidden="1"/>
            <p:cNvSpPr>
              <a:spLocks noChangeShapeType="1"/>
            </p:cNvSpPr>
            <p:nvPr userDrawn="1"/>
          </p:nvSpPr>
          <p:spPr bwMode="auto">
            <a:xfrm>
              <a:off x="293" y="5217"/>
              <a:ext cx="7601" cy="0"/>
            </a:xfrm>
            <a:prstGeom prst="line">
              <a:avLst/>
            </a:prstGeom>
            <a:noFill/>
            <a:ln w="12700">
              <a:solidFill>
                <a:srgbClr val="8BA2B2"/>
              </a:solidFill>
              <a:prstDash val="dash"/>
              <a:round/>
              <a:headEnd/>
              <a:tailEnd/>
            </a:ln>
            <a:effectLst/>
          </p:spPr>
          <p:txBody>
            <a:bodyPr lIns="0" tIns="0" rIns="0" bIns="0" anchor="ctr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1269" name="Line 245" hidden="1"/>
            <p:cNvSpPr>
              <a:spLocks noChangeShapeType="1"/>
            </p:cNvSpPr>
            <p:nvPr userDrawn="1"/>
          </p:nvSpPr>
          <p:spPr bwMode="auto">
            <a:xfrm>
              <a:off x="1279" y="390"/>
              <a:ext cx="0" cy="5353"/>
            </a:xfrm>
            <a:prstGeom prst="line">
              <a:avLst/>
            </a:prstGeom>
            <a:noFill/>
            <a:ln w="12700">
              <a:solidFill>
                <a:srgbClr val="8BA2B2"/>
              </a:solidFill>
              <a:prstDash val="dash"/>
              <a:round/>
              <a:headEnd/>
              <a:tailEnd/>
            </a:ln>
            <a:effectLst/>
          </p:spPr>
          <p:txBody>
            <a:bodyPr lIns="0" tIns="0" rIns="0" bIns="0" anchor="ctr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1270" name="Line 246" hidden="1"/>
            <p:cNvSpPr>
              <a:spLocks noChangeShapeType="1"/>
            </p:cNvSpPr>
            <p:nvPr userDrawn="1"/>
          </p:nvSpPr>
          <p:spPr bwMode="auto">
            <a:xfrm>
              <a:off x="1391" y="390"/>
              <a:ext cx="1" cy="5353"/>
            </a:xfrm>
            <a:prstGeom prst="line">
              <a:avLst/>
            </a:prstGeom>
            <a:noFill/>
            <a:ln w="12700">
              <a:solidFill>
                <a:srgbClr val="8BA2B2"/>
              </a:solidFill>
              <a:prstDash val="dash"/>
              <a:round/>
              <a:headEnd/>
              <a:tailEnd/>
            </a:ln>
            <a:effectLst/>
          </p:spPr>
          <p:txBody>
            <a:bodyPr lIns="0" tIns="0" rIns="0" bIns="0" anchor="ctr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1271" name="Line 247" hidden="1"/>
            <p:cNvSpPr>
              <a:spLocks noChangeShapeType="1"/>
            </p:cNvSpPr>
            <p:nvPr userDrawn="1"/>
          </p:nvSpPr>
          <p:spPr bwMode="auto">
            <a:xfrm>
              <a:off x="2384" y="390"/>
              <a:ext cx="0" cy="5353"/>
            </a:xfrm>
            <a:prstGeom prst="line">
              <a:avLst/>
            </a:prstGeom>
            <a:noFill/>
            <a:ln w="12700">
              <a:solidFill>
                <a:srgbClr val="8BA2B2"/>
              </a:solidFill>
              <a:prstDash val="dash"/>
              <a:round/>
              <a:headEnd/>
              <a:tailEnd/>
            </a:ln>
            <a:effectLst/>
          </p:spPr>
          <p:txBody>
            <a:bodyPr lIns="0" tIns="0" rIns="0" bIns="0" anchor="ctr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1272" name="Line 248" hidden="1"/>
            <p:cNvSpPr>
              <a:spLocks noChangeShapeType="1"/>
            </p:cNvSpPr>
            <p:nvPr userDrawn="1"/>
          </p:nvSpPr>
          <p:spPr bwMode="auto">
            <a:xfrm>
              <a:off x="2497" y="390"/>
              <a:ext cx="1" cy="5353"/>
            </a:xfrm>
            <a:prstGeom prst="line">
              <a:avLst/>
            </a:prstGeom>
            <a:noFill/>
            <a:ln w="12700">
              <a:solidFill>
                <a:srgbClr val="8BA2B2"/>
              </a:solidFill>
              <a:prstDash val="dash"/>
              <a:round/>
              <a:headEnd/>
              <a:tailEnd/>
            </a:ln>
            <a:effectLst/>
          </p:spPr>
          <p:txBody>
            <a:bodyPr lIns="0" tIns="0" rIns="0" bIns="0" anchor="ctr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grpSp>
          <p:nvGrpSpPr>
            <p:cNvPr id="1075" name="Group 249" hidden="1"/>
            <p:cNvGrpSpPr>
              <a:grpSpLocks/>
            </p:cNvGrpSpPr>
            <p:nvPr userDrawn="1"/>
          </p:nvGrpSpPr>
          <p:grpSpPr bwMode="auto">
            <a:xfrm>
              <a:off x="3485" y="390"/>
              <a:ext cx="112" cy="5354"/>
              <a:chOff x="3485" y="390"/>
              <a:chExt cx="112" cy="5354"/>
            </a:xfrm>
          </p:grpSpPr>
          <p:sp>
            <p:nvSpPr>
              <p:cNvPr id="1274" name="Line 250" hidden="1"/>
              <p:cNvSpPr>
                <a:spLocks noChangeShapeType="1"/>
              </p:cNvSpPr>
              <p:nvPr userDrawn="1"/>
            </p:nvSpPr>
            <p:spPr bwMode="auto">
              <a:xfrm>
                <a:off x="3484" y="390"/>
                <a:ext cx="0" cy="5351"/>
              </a:xfrm>
              <a:prstGeom prst="line">
                <a:avLst/>
              </a:prstGeom>
              <a:noFill/>
              <a:ln w="12700">
                <a:solidFill>
                  <a:srgbClr val="8BA2B2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 lIns="0" tIns="0" rIns="0" bIns="0" anchor="ctr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1275" name="Line 251" hidden="1"/>
              <p:cNvSpPr>
                <a:spLocks noChangeShapeType="1"/>
              </p:cNvSpPr>
              <p:nvPr userDrawn="1"/>
            </p:nvSpPr>
            <p:spPr bwMode="auto">
              <a:xfrm>
                <a:off x="3597" y="390"/>
                <a:ext cx="0" cy="5351"/>
              </a:xfrm>
              <a:prstGeom prst="line">
                <a:avLst/>
              </a:prstGeom>
              <a:noFill/>
              <a:ln w="12700">
                <a:solidFill>
                  <a:srgbClr val="8BA2B2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 lIns="0" tIns="0" rIns="0" bIns="0" anchor="ctr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</p:grpSp>
        <p:sp>
          <p:nvSpPr>
            <p:cNvPr id="1276" name="Line 252" hidden="1"/>
            <p:cNvSpPr>
              <a:spLocks noChangeShapeType="1"/>
            </p:cNvSpPr>
            <p:nvPr userDrawn="1"/>
          </p:nvSpPr>
          <p:spPr bwMode="auto">
            <a:xfrm>
              <a:off x="4094" y="390"/>
              <a:ext cx="0" cy="5353"/>
            </a:xfrm>
            <a:prstGeom prst="line">
              <a:avLst/>
            </a:prstGeom>
            <a:noFill/>
            <a:ln w="12700">
              <a:solidFill>
                <a:srgbClr val="8BA2B2"/>
              </a:solidFill>
              <a:prstDash val="dash"/>
              <a:round/>
              <a:headEnd/>
              <a:tailEnd/>
            </a:ln>
            <a:effectLst/>
          </p:spPr>
          <p:txBody>
            <a:bodyPr lIns="0" tIns="0" rIns="0" bIns="0" anchor="ctr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grpSp>
          <p:nvGrpSpPr>
            <p:cNvPr id="1077" name="Group 253" hidden="1"/>
            <p:cNvGrpSpPr>
              <a:grpSpLocks/>
            </p:cNvGrpSpPr>
            <p:nvPr userDrawn="1"/>
          </p:nvGrpSpPr>
          <p:grpSpPr bwMode="auto">
            <a:xfrm>
              <a:off x="4592" y="390"/>
              <a:ext cx="114" cy="5354"/>
              <a:chOff x="4592" y="390"/>
              <a:chExt cx="114" cy="5354"/>
            </a:xfrm>
          </p:grpSpPr>
          <p:sp>
            <p:nvSpPr>
              <p:cNvPr id="1278" name="Line 254" hidden="1"/>
              <p:cNvSpPr>
                <a:spLocks noChangeShapeType="1"/>
              </p:cNvSpPr>
              <p:nvPr userDrawn="1"/>
            </p:nvSpPr>
            <p:spPr bwMode="auto">
              <a:xfrm>
                <a:off x="4592" y="390"/>
                <a:ext cx="0" cy="5351"/>
              </a:xfrm>
              <a:prstGeom prst="line">
                <a:avLst/>
              </a:prstGeom>
              <a:noFill/>
              <a:ln w="12700">
                <a:solidFill>
                  <a:srgbClr val="8BA2B2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 lIns="0" tIns="0" rIns="0" bIns="0" anchor="ctr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1279" name="Line 255" hidden="1"/>
              <p:cNvSpPr>
                <a:spLocks noChangeShapeType="1"/>
              </p:cNvSpPr>
              <p:nvPr userDrawn="1"/>
            </p:nvSpPr>
            <p:spPr bwMode="auto">
              <a:xfrm>
                <a:off x="4707" y="390"/>
                <a:ext cx="0" cy="5351"/>
              </a:xfrm>
              <a:prstGeom prst="line">
                <a:avLst/>
              </a:prstGeom>
              <a:noFill/>
              <a:ln w="12700">
                <a:solidFill>
                  <a:srgbClr val="8BA2B2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 lIns="0" tIns="0" rIns="0" bIns="0" anchor="ctr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</p:grpSp>
        <p:sp>
          <p:nvSpPr>
            <p:cNvPr id="1280" name="Line 256" hidden="1"/>
            <p:cNvSpPr>
              <a:spLocks noChangeShapeType="1"/>
            </p:cNvSpPr>
            <p:nvPr userDrawn="1"/>
          </p:nvSpPr>
          <p:spPr bwMode="auto">
            <a:xfrm>
              <a:off x="5696" y="390"/>
              <a:ext cx="0" cy="5353"/>
            </a:xfrm>
            <a:prstGeom prst="line">
              <a:avLst/>
            </a:prstGeom>
            <a:noFill/>
            <a:ln w="12700">
              <a:solidFill>
                <a:srgbClr val="8BA2B2"/>
              </a:solidFill>
              <a:prstDash val="dash"/>
              <a:round/>
              <a:headEnd/>
              <a:tailEnd/>
            </a:ln>
            <a:effectLst/>
          </p:spPr>
          <p:txBody>
            <a:bodyPr lIns="0" tIns="0" rIns="0" bIns="0" anchor="ctr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1281" name="Line 257" hidden="1"/>
            <p:cNvSpPr>
              <a:spLocks noChangeShapeType="1"/>
            </p:cNvSpPr>
            <p:nvPr userDrawn="1"/>
          </p:nvSpPr>
          <p:spPr bwMode="auto">
            <a:xfrm>
              <a:off x="5811" y="390"/>
              <a:ext cx="0" cy="5353"/>
            </a:xfrm>
            <a:prstGeom prst="line">
              <a:avLst/>
            </a:prstGeom>
            <a:noFill/>
            <a:ln w="12700">
              <a:solidFill>
                <a:srgbClr val="8BA2B2"/>
              </a:solidFill>
              <a:prstDash val="dash"/>
              <a:round/>
              <a:headEnd/>
              <a:tailEnd/>
            </a:ln>
            <a:effectLst/>
          </p:spPr>
          <p:txBody>
            <a:bodyPr lIns="0" tIns="0" rIns="0" bIns="0" anchor="ctr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1282" name="Line 258" hidden="1"/>
            <p:cNvSpPr>
              <a:spLocks noChangeShapeType="1"/>
            </p:cNvSpPr>
            <p:nvPr userDrawn="1"/>
          </p:nvSpPr>
          <p:spPr bwMode="auto">
            <a:xfrm>
              <a:off x="6800" y="390"/>
              <a:ext cx="1" cy="5353"/>
            </a:xfrm>
            <a:prstGeom prst="line">
              <a:avLst/>
            </a:prstGeom>
            <a:noFill/>
            <a:ln w="12700">
              <a:solidFill>
                <a:srgbClr val="8BA2B2"/>
              </a:solidFill>
              <a:prstDash val="dash"/>
              <a:round/>
              <a:headEnd/>
              <a:tailEnd/>
            </a:ln>
            <a:effectLst/>
          </p:spPr>
          <p:txBody>
            <a:bodyPr lIns="0" tIns="0" rIns="0" bIns="0" anchor="ctr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1283" name="Line 259" hidden="1"/>
            <p:cNvSpPr>
              <a:spLocks noChangeShapeType="1"/>
            </p:cNvSpPr>
            <p:nvPr userDrawn="1"/>
          </p:nvSpPr>
          <p:spPr bwMode="auto">
            <a:xfrm>
              <a:off x="6916" y="390"/>
              <a:ext cx="0" cy="5353"/>
            </a:xfrm>
            <a:prstGeom prst="line">
              <a:avLst/>
            </a:prstGeom>
            <a:noFill/>
            <a:ln w="12700">
              <a:solidFill>
                <a:srgbClr val="8BA2B2"/>
              </a:solidFill>
              <a:prstDash val="dash"/>
              <a:round/>
              <a:headEnd/>
              <a:tailEnd/>
            </a:ln>
            <a:effectLst/>
          </p:spPr>
          <p:txBody>
            <a:bodyPr lIns="0" tIns="0" rIns="0" bIns="0" anchor="ctr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grpSp>
          <p:nvGrpSpPr>
            <p:cNvPr id="1082" name="Group 260" hidden="1"/>
            <p:cNvGrpSpPr>
              <a:grpSpLocks/>
            </p:cNvGrpSpPr>
            <p:nvPr userDrawn="1"/>
          </p:nvGrpSpPr>
          <p:grpSpPr bwMode="auto">
            <a:xfrm>
              <a:off x="4038" y="390"/>
              <a:ext cx="112" cy="5354"/>
              <a:chOff x="3485" y="390"/>
              <a:chExt cx="112" cy="5354"/>
            </a:xfrm>
          </p:grpSpPr>
          <p:sp>
            <p:nvSpPr>
              <p:cNvPr id="1285" name="Line 261" hidden="1"/>
              <p:cNvSpPr>
                <a:spLocks noChangeShapeType="1"/>
              </p:cNvSpPr>
              <p:nvPr userDrawn="1"/>
            </p:nvSpPr>
            <p:spPr bwMode="auto">
              <a:xfrm>
                <a:off x="3488" y="390"/>
                <a:ext cx="0" cy="5351"/>
              </a:xfrm>
              <a:prstGeom prst="line">
                <a:avLst/>
              </a:prstGeom>
              <a:noFill/>
              <a:ln w="12700">
                <a:solidFill>
                  <a:srgbClr val="8BA2B2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 lIns="0" tIns="0" rIns="0" bIns="0" anchor="ctr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1286" name="Line 262" hidden="1"/>
              <p:cNvSpPr>
                <a:spLocks noChangeShapeType="1"/>
              </p:cNvSpPr>
              <p:nvPr userDrawn="1"/>
            </p:nvSpPr>
            <p:spPr bwMode="auto">
              <a:xfrm>
                <a:off x="3597" y="390"/>
                <a:ext cx="0" cy="5351"/>
              </a:xfrm>
              <a:prstGeom prst="line">
                <a:avLst/>
              </a:prstGeom>
              <a:noFill/>
              <a:ln w="12700">
                <a:solidFill>
                  <a:srgbClr val="8BA2B2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 lIns="0" tIns="0" rIns="0" bIns="0" anchor="ctr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</p:grpSp>
      </p:grpSp>
      <p:grpSp>
        <p:nvGrpSpPr>
          <p:cNvPr id="1029" name="shpGridNormal" hidden="1"/>
          <p:cNvGrpSpPr>
            <a:grpSpLocks/>
          </p:cNvGrpSpPr>
          <p:nvPr/>
        </p:nvGrpSpPr>
        <p:grpSpPr bwMode="auto">
          <a:xfrm>
            <a:off x="381000" y="479425"/>
            <a:ext cx="9936163" cy="6597650"/>
            <a:chOff x="292" y="389"/>
            <a:chExt cx="7611" cy="5361"/>
          </a:xfrm>
        </p:grpSpPr>
        <p:sp>
          <p:nvSpPr>
            <p:cNvPr id="35" name="Rectangle 235" hidden="1"/>
            <p:cNvSpPr>
              <a:spLocks noChangeArrowheads="1"/>
            </p:cNvSpPr>
            <p:nvPr userDrawn="1"/>
          </p:nvSpPr>
          <p:spPr bwMode="auto">
            <a:xfrm>
              <a:off x="292" y="389"/>
              <a:ext cx="7610" cy="5361"/>
            </a:xfrm>
            <a:prstGeom prst="rect">
              <a:avLst/>
            </a:prstGeom>
            <a:noFill/>
            <a:ln w="19050">
              <a:solidFill>
                <a:srgbClr val="8BA2B2"/>
              </a:solidFill>
              <a:prstDash val="dash"/>
              <a:miter lim="800000"/>
              <a:headEnd/>
              <a:tailEnd/>
            </a:ln>
            <a:effectLst/>
          </p:spPr>
          <p:txBody>
            <a:bodyPr lIns="0" tIns="0" rIns="0" bIns="0" anchor="ctr"/>
            <a:lstStyle/>
            <a:p>
              <a:pPr defTabSz="821422">
                <a:defRPr/>
              </a:pPr>
              <a:endParaRPr lang="en-GB" sz="2200" dirty="0">
                <a:cs typeface="+mn-cs"/>
              </a:endParaRPr>
            </a:p>
          </p:txBody>
        </p:sp>
        <p:sp>
          <p:nvSpPr>
            <p:cNvPr id="36" name="Line 236" hidden="1"/>
            <p:cNvSpPr>
              <a:spLocks noChangeShapeType="1"/>
            </p:cNvSpPr>
            <p:nvPr userDrawn="1"/>
          </p:nvSpPr>
          <p:spPr bwMode="auto">
            <a:xfrm>
              <a:off x="310" y="927"/>
              <a:ext cx="7567" cy="1"/>
            </a:xfrm>
            <a:prstGeom prst="line">
              <a:avLst/>
            </a:prstGeom>
            <a:noFill/>
            <a:ln w="12700">
              <a:solidFill>
                <a:srgbClr val="8BA2B2"/>
              </a:solidFill>
              <a:prstDash val="dash"/>
              <a:round/>
              <a:headEnd/>
              <a:tailEnd/>
            </a:ln>
            <a:effectLst/>
          </p:spPr>
          <p:txBody>
            <a:bodyPr lIns="0" tIns="0" rIns="0" bIns="0" anchor="ctr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37" name="Line 237" hidden="1"/>
            <p:cNvSpPr>
              <a:spLocks noChangeShapeType="1"/>
            </p:cNvSpPr>
            <p:nvPr userDrawn="1"/>
          </p:nvSpPr>
          <p:spPr bwMode="auto">
            <a:xfrm>
              <a:off x="310" y="1460"/>
              <a:ext cx="7593" cy="1"/>
            </a:xfrm>
            <a:prstGeom prst="line">
              <a:avLst/>
            </a:prstGeom>
            <a:noFill/>
            <a:ln w="12700">
              <a:solidFill>
                <a:srgbClr val="8BA2B2"/>
              </a:solidFill>
              <a:prstDash val="dash"/>
              <a:round/>
              <a:headEnd/>
              <a:tailEnd/>
            </a:ln>
            <a:effectLst/>
          </p:spPr>
          <p:txBody>
            <a:bodyPr lIns="0" tIns="0" rIns="0" bIns="0" anchor="ctr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38" name="Line 238" hidden="1"/>
            <p:cNvSpPr>
              <a:spLocks noChangeShapeType="1"/>
            </p:cNvSpPr>
            <p:nvPr userDrawn="1"/>
          </p:nvSpPr>
          <p:spPr bwMode="auto">
            <a:xfrm>
              <a:off x="310" y="2001"/>
              <a:ext cx="7589" cy="0"/>
            </a:xfrm>
            <a:prstGeom prst="line">
              <a:avLst/>
            </a:prstGeom>
            <a:noFill/>
            <a:ln w="12700">
              <a:solidFill>
                <a:srgbClr val="8BA2B2"/>
              </a:solidFill>
              <a:prstDash val="dash"/>
              <a:round/>
              <a:headEnd/>
              <a:tailEnd/>
            </a:ln>
            <a:effectLst/>
          </p:spPr>
          <p:txBody>
            <a:bodyPr lIns="0" tIns="0" rIns="0" bIns="0" anchor="ctr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39" name="Line 239" hidden="1"/>
            <p:cNvSpPr>
              <a:spLocks noChangeShapeType="1"/>
            </p:cNvSpPr>
            <p:nvPr userDrawn="1"/>
          </p:nvSpPr>
          <p:spPr bwMode="auto">
            <a:xfrm>
              <a:off x="310" y="2532"/>
              <a:ext cx="7584" cy="0"/>
            </a:xfrm>
            <a:prstGeom prst="line">
              <a:avLst/>
            </a:prstGeom>
            <a:noFill/>
            <a:ln w="12700">
              <a:solidFill>
                <a:srgbClr val="8BA2B2"/>
              </a:solidFill>
              <a:prstDash val="dash"/>
              <a:round/>
              <a:headEnd/>
              <a:tailEnd/>
            </a:ln>
            <a:effectLst/>
          </p:spPr>
          <p:txBody>
            <a:bodyPr lIns="0" tIns="0" rIns="0" bIns="0" anchor="ctr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40" name="Line 240" hidden="1"/>
            <p:cNvSpPr>
              <a:spLocks noChangeShapeType="1"/>
            </p:cNvSpPr>
            <p:nvPr userDrawn="1"/>
          </p:nvSpPr>
          <p:spPr bwMode="auto">
            <a:xfrm>
              <a:off x="310" y="3067"/>
              <a:ext cx="7589" cy="1"/>
            </a:xfrm>
            <a:prstGeom prst="line">
              <a:avLst/>
            </a:prstGeom>
            <a:noFill/>
            <a:ln w="12700">
              <a:solidFill>
                <a:srgbClr val="8BA2B2"/>
              </a:solidFill>
              <a:prstDash val="dash"/>
              <a:round/>
              <a:headEnd/>
              <a:tailEnd/>
            </a:ln>
            <a:effectLst/>
          </p:spPr>
          <p:txBody>
            <a:bodyPr lIns="0" tIns="0" rIns="0" bIns="0" anchor="ctr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41" name="Line 241" hidden="1"/>
            <p:cNvSpPr>
              <a:spLocks noChangeShapeType="1"/>
            </p:cNvSpPr>
            <p:nvPr userDrawn="1"/>
          </p:nvSpPr>
          <p:spPr bwMode="auto">
            <a:xfrm>
              <a:off x="310" y="3604"/>
              <a:ext cx="7593" cy="1"/>
            </a:xfrm>
            <a:prstGeom prst="line">
              <a:avLst/>
            </a:prstGeom>
            <a:noFill/>
            <a:ln w="12700">
              <a:solidFill>
                <a:srgbClr val="8BA2B2"/>
              </a:solidFill>
              <a:prstDash val="dash"/>
              <a:round/>
              <a:headEnd/>
              <a:tailEnd/>
            </a:ln>
            <a:effectLst/>
          </p:spPr>
          <p:txBody>
            <a:bodyPr lIns="0" tIns="0" rIns="0" bIns="0" anchor="ctr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42" name="Line 242" hidden="1"/>
            <p:cNvSpPr>
              <a:spLocks noChangeShapeType="1"/>
            </p:cNvSpPr>
            <p:nvPr userDrawn="1"/>
          </p:nvSpPr>
          <p:spPr bwMode="auto">
            <a:xfrm>
              <a:off x="310" y="4144"/>
              <a:ext cx="7589" cy="1"/>
            </a:xfrm>
            <a:prstGeom prst="line">
              <a:avLst/>
            </a:prstGeom>
            <a:noFill/>
            <a:ln w="12700">
              <a:solidFill>
                <a:srgbClr val="8BA2B2"/>
              </a:solidFill>
              <a:prstDash val="dash"/>
              <a:round/>
              <a:headEnd/>
              <a:tailEnd/>
            </a:ln>
            <a:effectLst/>
          </p:spPr>
          <p:txBody>
            <a:bodyPr lIns="0" tIns="0" rIns="0" bIns="0" anchor="ctr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43" name="Line 243" hidden="1"/>
            <p:cNvSpPr>
              <a:spLocks noChangeShapeType="1"/>
            </p:cNvSpPr>
            <p:nvPr userDrawn="1"/>
          </p:nvSpPr>
          <p:spPr bwMode="auto">
            <a:xfrm>
              <a:off x="293" y="4679"/>
              <a:ext cx="7601" cy="1"/>
            </a:xfrm>
            <a:prstGeom prst="line">
              <a:avLst/>
            </a:prstGeom>
            <a:noFill/>
            <a:ln w="12700">
              <a:solidFill>
                <a:srgbClr val="8BA2B2"/>
              </a:solidFill>
              <a:prstDash val="dash"/>
              <a:round/>
              <a:headEnd/>
              <a:tailEnd/>
            </a:ln>
            <a:effectLst/>
          </p:spPr>
          <p:txBody>
            <a:bodyPr lIns="0" tIns="0" rIns="0" bIns="0" anchor="ctr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44" name="Line 244" hidden="1"/>
            <p:cNvSpPr>
              <a:spLocks noChangeShapeType="1"/>
            </p:cNvSpPr>
            <p:nvPr userDrawn="1"/>
          </p:nvSpPr>
          <p:spPr bwMode="auto">
            <a:xfrm>
              <a:off x="293" y="5217"/>
              <a:ext cx="7601" cy="0"/>
            </a:xfrm>
            <a:prstGeom prst="line">
              <a:avLst/>
            </a:prstGeom>
            <a:noFill/>
            <a:ln w="12700">
              <a:solidFill>
                <a:srgbClr val="8BA2B2"/>
              </a:solidFill>
              <a:prstDash val="dash"/>
              <a:round/>
              <a:headEnd/>
              <a:tailEnd/>
            </a:ln>
            <a:effectLst/>
          </p:spPr>
          <p:txBody>
            <a:bodyPr lIns="0" tIns="0" rIns="0" bIns="0" anchor="ctr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45" name="Line 245" hidden="1"/>
            <p:cNvSpPr>
              <a:spLocks noChangeShapeType="1"/>
            </p:cNvSpPr>
            <p:nvPr userDrawn="1"/>
          </p:nvSpPr>
          <p:spPr bwMode="auto">
            <a:xfrm>
              <a:off x="1279" y="390"/>
              <a:ext cx="0" cy="5353"/>
            </a:xfrm>
            <a:prstGeom prst="line">
              <a:avLst/>
            </a:prstGeom>
            <a:noFill/>
            <a:ln w="12700">
              <a:solidFill>
                <a:srgbClr val="8BA2B2"/>
              </a:solidFill>
              <a:prstDash val="dash"/>
              <a:round/>
              <a:headEnd/>
              <a:tailEnd/>
            </a:ln>
            <a:effectLst/>
          </p:spPr>
          <p:txBody>
            <a:bodyPr lIns="0" tIns="0" rIns="0" bIns="0" anchor="ctr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46" name="Line 246" hidden="1"/>
            <p:cNvSpPr>
              <a:spLocks noChangeShapeType="1"/>
            </p:cNvSpPr>
            <p:nvPr userDrawn="1"/>
          </p:nvSpPr>
          <p:spPr bwMode="auto">
            <a:xfrm>
              <a:off x="1391" y="390"/>
              <a:ext cx="1" cy="5353"/>
            </a:xfrm>
            <a:prstGeom prst="line">
              <a:avLst/>
            </a:prstGeom>
            <a:noFill/>
            <a:ln w="12700">
              <a:solidFill>
                <a:srgbClr val="8BA2B2"/>
              </a:solidFill>
              <a:prstDash val="dash"/>
              <a:round/>
              <a:headEnd/>
              <a:tailEnd/>
            </a:ln>
            <a:effectLst/>
          </p:spPr>
          <p:txBody>
            <a:bodyPr lIns="0" tIns="0" rIns="0" bIns="0" anchor="ctr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47" name="Line 247" hidden="1"/>
            <p:cNvSpPr>
              <a:spLocks noChangeShapeType="1"/>
            </p:cNvSpPr>
            <p:nvPr userDrawn="1"/>
          </p:nvSpPr>
          <p:spPr bwMode="auto">
            <a:xfrm>
              <a:off x="2384" y="390"/>
              <a:ext cx="0" cy="5353"/>
            </a:xfrm>
            <a:prstGeom prst="line">
              <a:avLst/>
            </a:prstGeom>
            <a:noFill/>
            <a:ln w="12700">
              <a:solidFill>
                <a:srgbClr val="8BA2B2"/>
              </a:solidFill>
              <a:prstDash val="dash"/>
              <a:round/>
              <a:headEnd/>
              <a:tailEnd/>
            </a:ln>
            <a:effectLst/>
          </p:spPr>
          <p:txBody>
            <a:bodyPr lIns="0" tIns="0" rIns="0" bIns="0" anchor="ctr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48" name="Line 248" hidden="1"/>
            <p:cNvSpPr>
              <a:spLocks noChangeShapeType="1"/>
            </p:cNvSpPr>
            <p:nvPr userDrawn="1"/>
          </p:nvSpPr>
          <p:spPr bwMode="auto">
            <a:xfrm>
              <a:off x="2497" y="390"/>
              <a:ext cx="1" cy="5353"/>
            </a:xfrm>
            <a:prstGeom prst="line">
              <a:avLst/>
            </a:prstGeom>
            <a:noFill/>
            <a:ln w="12700">
              <a:solidFill>
                <a:srgbClr val="8BA2B2"/>
              </a:solidFill>
              <a:prstDash val="dash"/>
              <a:round/>
              <a:headEnd/>
              <a:tailEnd/>
            </a:ln>
            <a:effectLst/>
          </p:spPr>
          <p:txBody>
            <a:bodyPr lIns="0" tIns="0" rIns="0" bIns="0" anchor="ctr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grpSp>
          <p:nvGrpSpPr>
            <p:cNvPr id="1047" name="Group 249" hidden="1"/>
            <p:cNvGrpSpPr>
              <a:grpSpLocks/>
            </p:cNvGrpSpPr>
            <p:nvPr userDrawn="1"/>
          </p:nvGrpSpPr>
          <p:grpSpPr bwMode="auto">
            <a:xfrm>
              <a:off x="3485" y="390"/>
              <a:ext cx="112" cy="5354"/>
              <a:chOff x="3485" y="390"/>
              <a:chExt cx="112" cy="5354"/>
            </a:xfrm>
          </p:grpSpPr>
          <p:sp>
            <p:nvSpPr>
              <p:cNvPr id="61" name="Line 250" hidden="1"/>
              <p:cNvSpPr>
                <a:spLocks noChangeShapeType="1"/>
              </p:cNvSpPr>
              <p:nvPr userDrawn="1"/>
            </p:nvSpPr>
            <p:spPr bwMode="auto">
              <a:xfrm>
                <a:off x="3484" y="390"/>
                <a:ext cx="0" cy="5351"/>
              </a:xfrm>
              <a:prstGeom prst="line">
                <a:avLst/>
              </a:prstGeom>
              <a:noFill/>
              <a:ln w="12700">
                <a:solidFill>
                  <a:srgbClr val="8BA2B2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 lIns="0" tIns="0" rIns="0" bIns="0" anchor="ctr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2" name="Line 251" hidden="1"/>
              <p:cNvSpPr>
                <a:spLocks noChangeShapeType="1"/>
              </p:cNvSpPr>
              <p:nvPr userDrawn="1"/>
            </p:nvSpPr>
            <p:spPr bwMode="auto">
              <a:xfrm>
                <a:off x="3597" y="390"/>
                <a:ext cx="0" cy="5351"/>
              </a:xfrm>
              <a:prstGeom prst="line">
                <a:avLst/>
              </a:prstGeom>
              <a:noFill/>
              <a:ln w="12700">
                <a:solidFill>
                  <a:srgbClr val="8BA2B2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 lIns="0" tIns="0" rIns="0" bIns="0" anchor="ctr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</p:grpSp>
        <p:sp>
          <p:nvSpPr>
            <p:cNvPr id="50" name="Line 252" hidden="1"/>
            <p:cNvSpPr>
              <a:spLocks noChangeShapeType="1"/>
            </p:cNvSpPr>
            <p:nvPr userDrawn="1"/>
          </p:nvSpPr>
          <p:spPr bwMode="auto">
            <a:xfrm>
              <a:off x="4094" y="390"/>
              <a:ext cx="0" cy="5353"/>
            </a:xfrm>
            <a:prstGeom prst="line">
              <a:avLst/>
            </a:prstGeom>
            <a:noFill/>
            <a:ln w="12700">
              <a:solidFill>
                <a:srgbClr val="8BA2B2"/>
              </a:solidFill>
              <a:prstDash val="dash"/>
              <a:round/>
              <a:headEnd/>
              <a:tailEnd/>
            </a:ln>
            <a:effectLst/>
          </p:spPr>
          <p:txBody>
            <a:bodyPr lIns="0" tIns="0" rIns="0" bIns="0" anchor="ctr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grpSp>
          <p:nvGrpSpPr>
            <p:cNvPr id="1049" name="Group 253" hidden="1"/>
            <p:cNvGrpSpPr>
              <a:grpSpLocks/>
            </p:cNvGrpSpPr>
            <p:nvPr userDrawn="1"/>
          </p:nvGrpSpPr>
          <p:grpSpPr bwMode="auto">
            <a:xfrm>
              <a:off x="4592" y="390"/>
              <a:ext cx="114" cy="5354"/>
              <a:chOff x="4592" y="390"/>
              <a:chExt cx="114" cy="5354"/>
            </a:xfrm>
          </p:grpSpPr>
          <p:sp>
            <p:nvSpPr>
              <p:cNvPr id="59" name="Line 254" hidden="1"/>
              <p:cNvSpPr>
                <a:spLocks noChangeShapeType="1"/>
              </p:cNvSpPr>
              <p:nvPr userDrawn="1"/>
            </p:nvSpPr>
            <p:spPr bwMode="auto">
              <a:xfrm>
                <a:off x="4592" y="390"/>
                <a:ext cx="0" cy="5351"/>
              </a:xfrm>
              <a:prstGeom prst="line">
                <a:avLst/>
              </a:prstGeom>
              <a:noFill/>
              <a:ln w="12700">
                <a:solidFill>
                  <a:srgbClr val="8BA2B2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 lIns="0" tIns="0" rIns="0" bIns="0" anchor="ctr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60" name="Line 255" hidden="1"/>
              <p:cNvSpPr>
                <a:spLocks noChangeShapeType="1"/>
              </p:cNvSpPr>
              <p:nvPr userDrawn="1"/>
            </p:nvSpPr>
            <p:spPr bwMode="auto">
              <a:xfrm>
                <a:off x="4707" y="390"/>
                <a:ext cx="0" cy="5351"/>
              </a:xfrm>
              <a:prstGeom prst="line">
                <a:avLst/>
              </a:prstGeom>
              <a:noFill/>
              <a:ln w="12700">
                <a:solidFill>
                  <a:srgbClr val="8BA2B2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 lIns="0" tIns="0" rIns="0" bIns="0" anchor="ctr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</p:grpSp>
        <p:sp>
          <p:nvSpPr>
            <p:cNvPr id="52" name="Line 256" hidden="1"/>
            <p:cNvSpPr>
              <a:spLocks noChangeShapeType="1"/>
            </p:cNvSpPr>
            <p:nvPr userDrawn="1"/>
          </p:nvSpPr>
          <p:spPr bwMode="auto">
            <a:xfrm>
              <a:off x="5696" y="390"/>
              <a:ext cx="0" cy="5353"/>
            </a:xfrm>
            <a:prstGeom prst="line">
              <a:avLst/>
            </a:prstGeom>
            <a:noFill/>
            <a:ln w="12700">
              <a:solidFill>
                <a:srgbClr val="8BA2B2"/>
              </a:solidFill>
              <a:prstDash val="dash"/>
              <a:round/>
              <a:headEnd/>
              <a:tailEnd/>
            </a:ln>
            <a:effectLst/>
          </p:spPr>
          <p:txBody>
            <a:bodyPr lIns="0" tIns="0" rIns="0" bIns="0" anchor="ctr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53" name="Line 257" hidden="1"/>
            <p:cNvSpPr>
              <a:spLocks noChangeShapeType="1"/>
            </p:cNvSpPr>
            <p:nvPr userDrawn="1"/>
          </p:nvSpPr>
          <p:spPr bwMode="auto">
            <a:xfrm>
              <a:off x="5811" y="390"/>
              <a:ext cx="0" cy="5353"/>
            </a:xfrm>
            <a:prstGeom prst="line">
              <a:avLst/>
            </a:prstGeom>
            <a:noFill/>
            <a:ln w="12700">
              <a:solidFill>
                <a:srgbClr val="8BA2B2"/>
              </a:solidFill>
              <a:prstDash val="dash"/>
              <a:round/>
              <a:headEnd/>
              <a:tailEnd/>
            </a:ln>
            <a:effectLst/>
          </p:spPr>
          <p:txBody>
            <a:bodyPr lIns="0" tIns="0" rIns="0" bIns="0" anchor="ctr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54" name="Line 258" hidden="1"/>
            <p:cNvSpPr>
              <a:spLocks noChangeShapeType="1"/>
            </p:cNvSpPr>
            <p:nvPr userDrawn="1"/>
          </p:nvSpPr>
          <p:spPr bwMode="auto">
            <a:xfrm>
              <a:off x="6800" y="390"/>
              <a:ext cx="1" cy="5353"/>
            </a:xfrm>
            <a:prstGeom prst="line">
              <a:avLst/>
            </a:prstGeom>
            <a:noFill/>
            <a:ln w="12700">
              <a:solidFill>
                <a:srgbClr val="8BA2B2"/>
              </a:solidFill>
              <a:prstDash val="dash"/>
              <a:round/>
              <a:headEnd/>
              <a:tailEnd/>
            </a:ln>
            <a:effectLst/>
          </p:spPr>
          <p:txBody>
            <a:bodyPr lIns="0" tIns="0" rIns="0" bIns="0" anchor="ctr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55" name="Line 259" hidden="1"/>
            <p:cNvSpPr>
              <a:spLocks noChangeShapeType="1"/>
            </p:cNvSpPr>
            <p:nvPr userDrawn="1"/>
          </p:nvSpPr>
          <p:spPr bwMode="auto">
            <a:xfrm>
              <a:off x="6916" y="390"/>
              <a:ext cx="0" cy="5353"/>
            </a:xfrm>
            <a:prstGeom prst="line">
              <a:avLst/>
            </a:prstGeom>
            <a:noFill/>
            <a:ln w="12700">
              <a:solidFill>
                <a:srgbClr val="8BA2B2"/>
              </a:solidFill>
              <a:prstDash val="dash"/>
              <a:round/>
              <a:headEnd/>
              <a:tailEnd/>
            </a:ln>
            <a:effectLst/>
          </p:spPr>
          <p:txBody>
            <a:bodyPr lIns="0" tIns="0" rIns="0" bIns="0" anchor="ctr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grpSp>
          <p:nvGrpSpPr>
            <p:cNvPr id="1054" name="Group 260" hidden="1"/>
            <p:cNvGrpSpPr>
              <a:grpSpLocks/>
            </p:cNvGrpSpPr>
            <p:nvPr userDrawn="1"/>
          </p:nvGrpSpPr>
          <p:grpSpPr bwMode="auto">
            <a:xfrm>
              <a:off x="4038" y="390"/>
              <a:ext cx="112" cy="5354"/>
              <a:chOff x="3485" y="390"/>
              <a:chExt cx="112" cy="5354"/>
            </a:xfrm>
          </p:grpSpPr>
          <p:sp>
            <p:nvSpPr>
              <p:cNvPr id="57" name="Line 261" hidden="1"/>
              <p:cNvSpPr>
                <a:spLocks noChangeShapeType="1"/>
              </p:cNvSpPr>
              <p:nvPr userDrawn="1"/>
            </p:nvSpPr>
            <p:spPr bwMode="auto">
              <a:xfrm>
                <a:off x="3488" y="390"/>
                <a:ext cx="0" cy="5351"/>
              </a:xfrm>
              <a:prstGeom prst="line">
                <a:avLst/>
              </a:prstGeom>
              <a:noFill/>
              <a:ln w="12700">
                <a:solidFill>
                  <a:srgbClr val="8BA2B2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 lIns="0" tIns="0" rIns="0" bIns="0" anchor="ctr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58" name="Line 262" hidden="1"/>
              <p:cNvSpPr>
                <a:spLocks noChangeShapeType="1"/>
              </p:cNvSpPr>
              <p:nvPr userDrawn="1"/>
            </p:nvSpPr>
            <p:spPr bwMode="auto">
              <a:xfrm>
                <a:off x="3597" y="390"/>
                <a:ext cx="0" cy="5351"/>
              </a:xfrm>
              <a:prstGeom prst="line">
                <a:avLst/>
              </a:prstGeom>
              <a:noFill/>
              <a:ln w="12700">
                <a:solidFill>
                  <a:srgbClr val="8BA2B2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 lIns="0" tIns="0" rIns="0" bIns="0" anchor="ctr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</p:grpSp>
      </p:grpSp>
      <p:pic>
        <p:nvPicPr>
          <p:cNvPr id="1030" name="Picture 63" descr="Log Max ®.jpg"/>
          <p:cNvPicPr>
            <a:picLocks noChangeAspect="1"/>
          </p:cNvPicPr>
          <p:nvPr/>
        </p:nvPicPr>
        <p:blipFill>
          <a:blip r:embed="rId22"/>
          <a:srcRect/>
          <a:stretch>
            <a:fillRect/>
          </a:stretch>
        </p:blipFill>
        <p:spPr bwMode="auto">
          <a:xfrm>
            <a:off x="8640763" y="6911975"/>
            <a:ext cx="1635125" cy="35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7" name="Footer Placeholder 3"/>
          <p:cNvSpPr txBox="1">
            <a:spLocks/>
          </p:cNvSpPr>
          <p:nvPr userDrawn="1"/>
        </p:nvSpPr>
        <p:spPr>
          <a:xfrm>
            <a:off x="9382125" y="1095375"/>
            <a:ext cx="950913" cy="200025"/>
          </a:xfrm>
          <a:prstGeom prst="rect">
            <a:avLst/>
          </a:prstGeom>
        </p:spPr>
        <p:txBody>
          <a:bodyPr/>
          <a:lstStyle>
            <a:lvl1pPr>
              <a:defRPr sz="900" dirty="0" smtClean="0">
                <a:solidFill>
                  <a:schemeClr val="hlink"/>
                </a:solidFill>
                <a:cs typeface="+mn-cs"/>
              </a:defRPr>
            </a:lvl1pPr>
          </a:lstStyle>
          <a:p>
            <a:pPr algn="r">
              <a:defRPr/>
            </a:pPr>
            <a:r>
              <a:rPr lang="en-US" i="1">
                <a:solidFill>
                  <a:schemeClr val="accent4">
                    <a:lumMod val="50000"/>
                    <a:lumOff val="50000"/>
                  </a:schemeClr>
                </a:solidFill>
              </a:rPr>
              <a:t> Slide </a:t>
            </a:r>
            <a:fld id="{B420F8D3-78F8-464F-8E32-232C86142723}" type="slidenum">
              <a:rPr lang="en-US" i="1">
                <a:solidFill>
                  <a:schemeClr val="accent4">
                    <a:lumMod val="50000"/>
                    <a:lumOff val="50000"/>
                  </a:schemeClr>
                </a:solidFill>
              </a:rPr>
              <a:pPr algn="r">
                <a:defRPr/>
              </a:pPr>
              <a:t>‹#›</a:t>
            </a:fld>
            <a:endParaRPr lang="en-US" b="1" i="1">
              <a:solidFill>
                <a:schemeClr val="accent4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8" name="Footer Placeholder 3"/>
          <p:cNvSpPr txBox="1">
            <a:spLocks/>
          </p:cNvSpPr>
          <p:nvPr userDrawn="1"/>
        </p:nvSpPr>
        <p:spPr>
          <a:xfrm>
            <a:off x="358775" y="6962775"/>
            <a:ext cx="3282950" cy="207963"/>
          </a:xfrm>
          <a:prstGeom prst="rect">
            <a:avLst/>
          </a:prstGeom>
        </p:spPr>
        <p:txBody>
          <a:bodyPr/>
          <a:lstStyle>
            <a:lvl1pPr>
              <a:defRPr sz="900" dirty="0" smtClean="0">
                <a:solidFill>
                  <a:schemeClr val="hlink"/>
                </a:solidFill>
                <a:cs typeface="+mn-cs"/>
              </a:defRPr>
            </a:lvl1pPr>
          </a:lstStyle>
          <a:p>
            <a:pPr>
              <a:defRPr/>
            </a:pPr>
            <a:r>
              <a:rPr lang="en-US"/>
              <a:t>© LOG MAX | </a:t>
            </a:r>
            <a:fld id="{DAADA278-BC8A-4A49-8C52-624AF969BC95}" type="datetime4">
              <a:rPr lang="en-US"/>
              <a:pPr>
                <a:defRPr/>
              </a:pPr>
              <a:t>February 27, 2017</a:t>
            </a:fld>
            <a:endParaRPr lang="en-US" b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25" r:id="rId8"/>
    <p:sldLayoutId id="2147483826" r:id="rId9"/>
    <p:sldLayoutId id="2147483827" r:id="rId10"/>
    <p:sldLayoutId id="2147483828" r:id="rId11"/>
    <p:sldLayoutId id="2147483829" r:id="rId12"/>
    <p:sldLayoutId id="2147483830" r:id="rId13"/>
    <p:sldLayoutId id="2147483831" r:id="rId14"/>
    <p:sldLayoutId id="2147483817" r:id="rId15"/>
    <p:sldLayoutId id="2147483832" r:id="rId16"/>
    <p:sldLayoutId id="2147483833" r:id="rId17"/>
    <p:sldLayoutId id="2147483834" r:id="rId18"/>
    <p:sldLayoutId id="2147483835" r:id="rId19"/>
    <p:sldLayoutId id="2147483836" r:id="rId20"/>
  </p:sldLayoutIdLst>
  <p:timing>
    <p:tnLst>
      <p:par>
        <p:cTn id="1" dur="indefinite" restart="never" nodeType="tmRoot"/>
      </p:par>
    </p:tnLst>
  </p:timing>
  <p:hf sldNum="0" hdr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5pPr>
      <a:lvl6pPr marL="584122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6pPr>
      <a:lvl7pPr marL="1168244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7pPr>
      <a:lvl8pPr marL="1752365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8pPr>
      <a:lvl9pPr marL="2336486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9pPr>
    </p:titleStyle>
    <p:bodyStyle>
      <a:lvl1pPr marL="230188" indent="-230188" algn="l" rtl="0" eaLnBrk="0" fontAlgn="base" hangingPunct="0">
        <a:spcBef>
          <a:spcPct val="50000"/>
        </a:spcBef>
        <a:spcAft>
          <a:spcPct val="0"/>
        </a:spcAft>
        <a:buClr>
          <a:schemeClr val="tx2"/>
        </a:buClr>
        <a:buSzPct val="75000"/>
        <a:buFont typeface="Arial" charset="0"/>
        <a:buChar char="•"/>
        <a:defRPr>
          <a:solidFill>
            <a:srgbClr val="000000"/>
          </a:solidFill>
          <a:latin typeface="+mn-lt"/>
          <a:ea typeface="+mn-ea"/>
          <a:cs typeface="+mn-cs"/>
        </a:defRPr>
      </a:lvl1pPr>
      <a:lvl2pPr marL="687388" indent="-225425" algn="l" rtl="0" eaLnBrk="0" fontAlgn="base" hangingPunct="0">
        <a:spcBef>
          <a:spcPct val="50000"/>
        </a:spcBef>
        <a:spcAft>
          <a:spcPct val="0"/>
        </a:spcAft>
        <a:buClr>
          <a:schemeClr val="tx2"/>
        </a:buClr>
        <a:buSzPct val="75000"/>
        <a:buFont typeface="Arial" charset="0"/>
        <a:buChar char="•"/>
        <a:defRPr>
          <a:solidFill>
            <a:srgbClr val="000000"/>
          </a:solidFill>
          <a:latin typeface="+mn-lt"/>
        </a:defRPr>
      </a:lvl2pPr>
      <a:lvl3pPr marL="1143000" indent="-225425" algn="l" rtl="0" eaLnBrk="0" fontAlgn="base" hangingPunct="0">
        <a:spcBef>
          <a:spcPct val="50000"/>
        </a:spcBef>
        <a:spcAft>
          <a:spcPct val="0"/>
        </a:spcAft>
        <a:buClr>
          <a:schemeClr val="tx2"/>
        </a:buClr>
        <a:buSzPct val="75000"/>
        <a:buFont typeface="Arial" charset="0"/>
        <a:buChar char="•"/>
        <a:defRPr>
          <a:solidFill>
            <a:srgbClr val="000000"/>
          </a:solidFill>
          <a:latin typeface="+mn-lt"/>
        </a:defRPr>
      </a:lvl3pPr>
      <a:lvl4pPr marL="1600200" indent="-222250" algn="l" rtl="0" eaLnBrk="0" fontAlgn="base" hangingPunct="0">
        <a:spcBef>
          <a:spcPct val="50000"/>
        </a:spcBef>
        <a:spcAft>
          <a:spcPct val="0"/>
        </a:spcAft>
        <a:buClr>
          <a:schemeClr val="tx2"/>
        </a:buClr>
        <a:buSzPct val="75000"/>
        <a:buFont typeface="Arial" charset="0"/>
        <a:buChar char="•"/>
        <a:defRPr>
          <a:solidFill>
            <a:srgbClr val="000000"/>
          </a:solidFill>
          <a:latin typeface="+mn-lt"/>
        </a:defRPr>
      </a:lvl4pPr>
      <a:lvl5pPr marL="2055813" indent="-222250" algn="l" rtl="0" eaLnBrk="0" fontAlgn="base" hangingPunct="0">
        <a:spcBef>
          <a:spcPct val="50000"/>
        </a:spcBef>
        <a:spcAft>
          <a:spcPct val="0"/>
        </a:spcAft>
        <a:buClr>
          <a:schemeClr val="tx2"/>
        </a:buClr>
        <a:buSzPct val="75000"/>
        <a:buFont typeface="Arial" charset="0"/>
        <a:buChar char="•"/>
        <a:defRPr>
          <a:solidFill>
            <a:srgbClr val="000000"/>
          </a:solidFill>
          <a:latin typeface="+mn-lt"/>
        </a:defRPr>
      </a:lvl5pPr>
      <a:lvl6pPr marL="2642745" indent="-223103" algn="l" rtl="0" eaLnBrk="1" fontAlgn="base" hangingPunct="1">
        <a:spcBef>
          <a:spcPct val="5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§"/>
        <a:defRPr>
          <a:solidFill>
            <a:srgbClr val="000000"/>
          </a:solidFill>
          <a:latin typeface="+mn-lt"/>
        </a:defRPr>
      </a:lvl6pPr>
      <a:lvl7pPr marL="3226867" indent="-223103" algn="l" rtl="0" eaLnBrk="1" fontAlgn="base" hangingPunct="1">
        <a:spcBef>
          <a:spcPct val="5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§"/>
        <a:defRPr>
          <a:solidFill>
            <a:srgbClr val="000000"/>
          </a:solidFill>
          <a:latin typeface="+mn-lt"/>
        </a:defRPr>
      </a:lvl7pPr>
      <a:lvl8pPr marL="3810989" indent="-223103" algn="l" rtl="0" eaLnBrk="1" fontAlgn="base" hangingPunct="1">
        <a:spcBef>
          <a:spcPct val="5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§"/>
        <a:defRPr>
          <a:solidFill>
            <a:srgbClr val="000000"/>
          </a:solidFill>
          <a:latin typeface="+mn-lt"/>
        </a:defRPr>
      </a:lvl8pPr>
      <a:lvl9pPr marL="4395111" indent="-223103" algn="l" rtl="0" eaLnBrk="1" fontAlgn="base" hangingPunct="1">
        <a:spcBef>
          <a:spcPct val="5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§"/>
        <a:defRPr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1168244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1pPr>
      <a:lvl2pPr marL="584122" algn="l" defTabSz="1168244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1168244" algn="l" defTabSz="1168244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752365" algn="l" defTabSz="1168244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336486" algn="l" defTabSz="1168244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920608" algn="l" defTabSz="1168244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504730" algn="l" defTabSz="1168244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4088851" algn="l" defTabSz="1168244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672973" algn="l" defTabSz="1168244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2.gif"/><Relationship Id="rId4" Type="http://schemas.openxmlformats.org/officeDocument/2006/relationships/image" Target="../media/image21.g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3.bin"/><Relationship Id="rId5" Type="http://schemas.openxmlformats.org/officeDocument/2006/relationships/oleObject" Target="../embeddings/oleObject2.bin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7.gif"/><Relationship Id="rId4" Type="http://schemas.openxmlformats.org/officeDocument/2006/relationships/image" Target="../media/image26.gi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3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3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.bin"/><Relationship Id="rId3" Type="http://schemas.openxmlformats.org/officeDocument/2006/relationships/oleObject" Target="../embeddings/oleObject5.bin"/><Relationship Id="rId7" Type="http://schemas.openxmlformats.org/officeDocument/2006/relationships/oleObject" Target="../embeddings/oleObject8.bin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7.bin"/><Relationship Id="rId5" Type="http://schemas.openxmlformats.org/officeDocument/2006/relationships/oleObject" Target="../embeddings/oleObject6.bin"/><Relationship Id="rId4" Type="http://schemas.openxmlformats.org/officeDocument/2006/relationships/image" Target="../media/image23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gif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0.gif"/><Relationship Id="rId5" Type="http://schemas.openxmlformats.org/officeDocument/2006/relationships/image" Target="../media/image69.gif"/><Relationship Id="rId4" Type="http://schemas.openxmlformats.org/officeDocument/2006/relationships/image" Target="../media/image68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0.gif"/><Relationship Id="rId5" Type="http://schemas.openxmlformats.org/officeDocument/2006/relationships/image" Target="../media/image69.gif"/><Relationship Id="rId4" Type="http://schemas.openxmlformats.org/officeDocument/2006/relationships/image" Target="../media/image68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75.png"/><Relationship Id="rId5" Type="http://schemas.openxmlformats.org/officeDocument/2006/relationships/oleObject" Target="../embeddings/oleObject11.bin"/><Relationship Id="rId4" Type="http://schemas.openxmlformats.org/officeDocument/2006/relationships/image" Target="../media/image7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75.png"/><Relationship Id="rId5" Type="http://schemas.openxmlformats.org/officeDocument/2006/relationships/oleObject" Target="../embeddings/oleObject13.bin"/><Relationship Id="rId4" Type="http://schemas.openxmlformats.org/officeDocument/2006/relationships/image" Target="../media/image76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7.gif"/><Relationship Id="rId4" Type="http://schemas.openxmlformats.org/officeDocument/2006/relationships/image" Target="../media/image68.jpe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4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gif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96.emf"/><Relationship Id="rId4" Type="http://schemas.openxmlformats.org/officeDocument/2006/relationships/package" Target="../embeddings/Microsoft_Excel-kalkylblad1.xlsx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ctrTitle"/>
          </p:nvPr>
        </p:nvSpPr>
        <p:spPr>
          <a:xfrm>
            <a:off x="431800" y="5111750"/>
            <a:ext cx="9826625" cy="706438"/>
          </a:xfrm>
        </p:spPr>
        <p:txBody>
          <a:bodyPr/>
          <a:lstStyle/>
          <a:p>
            <a:r>
              <a:rPr lang="sv-SE" dirty="0" smtClean="0"/>
              <a:t>Utbildning</a:t>
            </a:r>
            <a:endParaRPr lang="en-US" dirty="0" smtClean="0"/>
          </a:p>
        </p:txBody>
      </p:sp>
      <p:sp>
        <p:nvSpPr>
          <p:cNvPr id="21507" name="Subtitle 2"/>
          <p:cNvSpPr>
            <a:spLocks noGrp="1"/>
          </p:cNvSpPr>
          <p:nvPr>
            <p:ph type="subTitle" sz="quarter" idx="1"/>
          </p:nvPr>
        </p:nvSpPr>
        <p:spPr>
          <a:xfrm>
            <a:off x="431800" y="4751388"/>
            <a:ext cx="4837113" cy="211137"/>
          </a:xfrm>
        </p:spPr>
        <p:txBody>
          <a:bodyPr/>
          <a:lstStyle/>
          <a:p>
            <a:r>
              <a:rPr lang="sv-SE" dirty="0" err="1" smtClean="0"/>
              <a:t>Heads</a:t>
            </a:r>
            <a:r>
              <a:rPr lang="sv-SE" dirty="0" smtClean="0"/>
              <a:t> </a:t>
            </a:r>
            <a:r>
              <a:rPr lang="sv-SE" dirty="0" err="1" smtClean="0"/>
              <a:t>above</a:t>
            </a:r>
            <a:r>
              <a:rPr lang="sv-SE" dirty="0" smtClean="0"/>
              <a:t> the </a:t>
            </a:r>
            <a:r>
              <a:rPr lang="sv-SE" smtClean="0"/>
              <a:t>competition</a:t>
            </a:r>
            <a:endParaRPr lang="en-US" dirty="0" smtClean="0"/>
          </a:p>
        </p:txBody>
      </p:sp>
      <p:sp>
        <p:nvSpPr>
          <p:cNvPr id="21508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431800" y="5759450"/>
            <a:ext cx="9810750" cy="684213"/>
          </a:xfrm>
        </p:spPr>
        <p:txBody>
          <a:bodyPr/>
          <a:lstStyle/>
          <a:p>
            <a:r>
              <a:rPr lang="sv-SE" dirty="0" smtClean="0"/>
              <a:t>Log Max 928</a:t>
            </a:r>
            <a:endParaRPr lang="en-US" dirty="0" smtClean="0"/>
          </a:p>
        </p:txBody>
      </p:sp>
      <p:pic>
        <p:nvPicPr>
          <p:cNvPr id="21509" name="Picture Placeholder 6" descr="LogMax_1-cut.jpg"/>
          <p:cNvPicPr>
            <a:picLocks noGrp="1" noChangeAspect="1"/>
          </p:cNvPicPr>
          <p:nvPr>
            <p:ph type="pic" idx="11"/>
          </p:nvPr>
        </p:nvPicPr>
        <p:blipFill>
          <a:blip r:embed="rId2"/>
          <a:srcRect t="6357" b="6357"/>
          <a:stretch>
            <a:fillRect/>
          </a:stretch>
        </p:blipFill>
        <p:spPr>
          <a:xfrm>
            <a:off x="360363" y="360363"/>
            <a:ext cx="9972675" cy="41402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ctrTitle"/>
          </p:nvPr>
        </p:nvSpPr>
        <p:spPr>
          <a:xfrm>
            <a:off x="431800" y="5111750"/>
            <a:ext cx="9791700" cy="706438"/>
          </a:xfrm>
        </p:spPr>
        <p:txBody>
          <a:bodyPr/>
          <a:lstStyle/>
          <a:p>
            <a:r>
              <a:rPr lang="en-US" dirty="0" err="1" smtClean="0"/>
              <a:t>Kapitel</a:t>
            </a:r>
            <a:r>
              <a:rPr lang="en-US" dirty="0" smtClean="0"/>
              <a:t> 3.</a:t>
            </a:r>
          </a:p>
        </p:txBody>
      </p:sp>
      <p:sp>
        <p:nvSpPr>
          <p:cNvPr id="30723" name="Subtitle 2"/>
          <p:cNvSpPr>
            <a:spLocks noGrp="1"/>
          </p:cNvSpPr>
          <p:nvPr>
            <p:ph type="subTitle" sz="quarter" idx="1"/>
          </p:nvPr>
        </p:nvSpPr>
        <p:spPr>
          <a:xfrm>
            <a:off x="431800" y="4751388"/>
            <a:ext cx="4837113" cy="211137"/>
          </a:xfrm>
        </p:spPr>
        <p:txBody>
          <a:bodyPr/>
          <a:lstStyle/>
          <a:p>
            <a:r>
              <a:rPr lang="sv-SE" dirty="0" smtClean="0"/>
              <a:t>Log Max 928</a:t>
            </a:r>
            <a:endParaRPr lang="en-US" dirty="0" smtClean="0"/>
          </a:p>
        </p:txBody>
      </p:sp>
      <p:sp>
        <p:nvSpPr>
          <p:cNvPr id="3072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31800" y="5759450"/>
            <a:ext cx="9791700" cy="684213"/>
          </a:xfrm>
        </p:spPr>
        <p:txBody>
          <a:bodyPr/>
          <a:lstStyle/>
          <a:p>
            <a:r>
              <a:rPr lang="en-US" dirty="0" err="1" smtClean="0"/>
              <a:t>Hydraulsystemet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Kapitel</a:t>
            </a:r>
            <a:r>
              <a:rPr lang="en-US" dirty="0" smtClean="0"/>
              <a:t> 3.</a:t>
            </a:r>
            <a:br>
              <a:rPr lang="en-US" dirty="0" smtClean="0"/>
            </a:br>
            <a:r>
              <a:rPr lang="en-US" dirty="0" err="1" smtClean="0"/>
              <a:t>Hydraulsystemet</a:t>
            </a:r>
            <a:endParaRPr lang="en-US" dirty="0" smtClean="0">
              <a:solidFill>
                <a:schemeClr val="accent1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5327650" y="1657350"/>
            <a:ext cx="3607628" cy="3212824"/>
          </a:xfrm>
        </p:spPr>
        <p:txBody>
          <a:bodyPr/>
          <a:lstStyle/>
          <a:p>
            <a:pPr>
              <a:defRPr/>
            </a:pPr>
            <a:r>
              <a:rPr lang="sv-SE" dirty="0" smtClean="0"/>
              <a:t>Aggregatets hydraulsystem är av typen ”konstanttryck” och  förses med olja från basmaskinen via ingångsblocket. </a:t>
            </a:r>
            <a:br>
              <a:rPr lang="sv-SE" dirty="0" smtClean="0"/>
            </a:br>
            <a:endParaRPr lang="sv-SE" dirty="0" smtClean="0"/>
          </a:p>
          <a:p>
            <a:pPr>
              <a:buNone/>
              <a:defRPr/>
            </a:pPr>
            <a:r>
              <a:rPr lang="en-US" dirty="0" smtClean="0">
                <a:latin typeface="+mj-lt"/>
              </a:rPr>
              <a:t/>
            </a:r>
            <a:br>
              <a:rPr lang="en-US" dirty="0" smtClean="0">
                <a:latin typeface="+mj-lt"/>
              </a:rPr>
            </a:br>
            <a:r>
              <a:rPr lang="en-US" dirty="0" smtClean="0">
                <a:latin typeface="+mj-lt"/>
              </a:rPr>
              <a:t/>
            </a:r>
            <a:br>
              <a:rPr lang="en-US" dirty="0" smtClean="0">
                <a:latin typeface="+mj-lt"/>
              </a:rPr>
            </a:br>
            <a:endParaRPr lang="en-US" dirty="0" smtClean="0">
              <a:latin typeface="+mj-lt"/>
            </a:endParaRPr>
          </a:p>
          <a:p>
            <a:pPr>
              <a:buFont typeface="Arial" charset="0"/>
              <a:buNone/>
              <a:defRPr/>
            </a:pPr>
            <a:endParaRPr lang="en-US" dirty="0"/>
          </a:p>
        </p:txBody>
      </p:sp>
      <p:sp>
        <p:nvSpPr>
          <p:cNvPr id="7" name="Text Placeholder 3"/>
          <p:cNvSpPr txBox="1">
            <a:spLocks/>
          </p:cNvSpPr>
          <p:nvPr/>
        </p:nvSpPr>
        <p:spPr bwMode="auto">
          <a:xfrm>
            <a:off x="5327650" y="5347433"/>
            <a:ext cx="1430338" cy="130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230188" indent="-230188" eaLnBrk="0" hangingPunct="0">
              <a:spcBef>
                <a:spcPct val="50000"/>
              </a:spcBef>
              <a:buClr>
                <a:schemeClr val="tx2"/>
              </a:buClr>
              <a:buSzPct val="75000"/>
              <a:buFont typeface="Arial" charset="0"/>
              <a:buChar char="•"/>
              <a:defRPr/>
            </a:pPr>
            <a:r>
              <a:rPr lang="en-US" sz="2000" kern="0" dirty="0">
                <a:solidFill>
                  <a:srgbClr val="000000"/>
                </a:solidFill>
                <a:latin typeface="+mj-lt"/>
                <a:cs typeface="+mn-cs"/>
              </a:rPr>
              <a:t>Tank</a:t>
            </a:r>
          </a:p>
          <a:p>
            <a:pPr marL="230188" indent="-230188" eaLnBrk="0" hangingPunct="0">
              <a:spcBef>
                <a:spcPct val="50000"/>
              </a:spcBef>
              <a:buClr>
                <a:schemeClr val="tx2"/>
              </a:buClr>
              <a:buSzPct val="75000"/>
              <a:buFont typeface="Arial" charset="0"/>
              <a:buChar char="•"/>
              <a:defRPr/>
            </a:pPr>
            <a:r>
              <a:rPr lang="en-US" sz="2000" kern="0" dirty="0" err="1" smtClean="0">
                <a:solidFill>
                  <a:srgbClr val="000000"/>
                </a:solidFill>
                <a:latin typeface="+mj-lt"/>
                <a:cs typeface="+mn-cs"/>
              </a:rPr>
              <a:t>Tryck</a:t>
            </a:r>
            <a:endParaRPr lang="en-US" sz="2000" kern="0" dirty="0" smtClean="0">
              <a:solidFill>
                <a:srgbClr val="000000"/>
              </a:solidFill>
              <a:latin typeface="+mj-lt"/>
              <a:cs typeface="+mn-cs"/>
            </a:endParaRPr>
          </a:p>
          <a:p>
            <a:pPr marL="230188" indent="-230188" eaLnBrk="0" hangingPunct="0">
              <a:spcBef>
                <a:spcPct val="50000"/>
              </a:spcBef>
              <a:buClr>
                <a:schemeClr val="tx2"/>
              </a:buClr>
              <a:buSzPct val="75000"/>
              <a:buFont typeface="Arial" charset="0"/>
              <a:buChar char="•"/>
              <a:defRPr/>
            </a:pPr>
            <a:r>
              <a:rPr lang="en-US" sz="2000" kern="0" dirty="0" err="1" smtClean="0">
                <a:solidFill>
                  <a:srgbClr val="000000"/>
                </a:solidFill>
                <a:latin typeface="+mj-lt"/>
                <a:cs typeface="+mn-cs"/>
              </a:rPr>
              <a:t>Dränering</a:t>
            </a:r>
            <a:endParaRPr lang="en-US" sz="2000" kern="0" dirty="0">
              <a:solidFill>
                <a:srgbClr val="000000"/>
              </a:solidFill>
              <a:latin typeface="+mn-lt"/>
              <a:cs typeface="+mn-cs"/>
            </a:endParaRPr>
          </a:p>
        </p:txBody>
      </p:sp>
      <p:pic>
        <p:nvPicPr>
          <p:cNvPr id="22" name="Bildobjekt 21" descr="Ingångsblock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752" y="1437537"/>
            <a:ext cx="4470400" cy="3652520"/>
          </a:xfrm>
          <a:prstGeom prst="rect">
            <a:avLst/>
          </a:prstGeom>
        </p:spPr>
      </p:pic>
      <p:cxnSp>
        <p:nvCxnSpPr>
          <p:cNvPr id="26" name="Rak pil 25"/>
          <p:cNvCxnSpPr/>
          <p:nvPr/>
        </p:nvCxnSpPr>
        <p:spPr bwMode="auto">
          <a:xfrm flipH="1" flipV="1">
            <a:off x="3389243" y="5098774"/>
            <a:ext cx="9940" cy="506896"/>
          </a:xfrm>
          <a:prstGeom prst="straightConnector1">
            <a:avLst/>
          </a:prstGeom>
          <a:noFill/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8" name="Rak pil 27"/>
          <p:cNvCxnSpPr/>
          <p:nvPr/>
        </p:nvCxnSpPr>
        <p:spPr bwMode="auto">
          <a:xfrm flipH="1" flipV="1">
            <a:off x="2643258" y="5090059"/>
            <a:ext cx="10490" cy="903237"/>
          </a:xfrm>
          <a:prstGeom prst="straightConnector1">
            <a:avLst/>
          </a:prstGeom>
          <a:noFill/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9" name="Rak pil 38"/>
          <p:cNvCxnSpPr/>
          <p:nvPr/>
        </p:nvCxnSpPr>
        <p:spPr bwMode="auto">
          <a:xfrm flipH="1" flipV="1">
            <a:off x="2176670" y="5108713"/>
            <a:ext cx="9939" cy="1401417"/>
          </a:xfrm>
          <a:prstGeom prst="straightConnector1">
            <a:avLst/>
          </a:prstGeom>
          <a:noFill/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1" name="Rak 40"/>
          <p:cNvCxnSpPr/>
          <p:nvPr/>
        </p:nvCxnSpPr>
        <p:spPr bwMode="auto">
          <a:xfrm flipV="1">
            <a:off x="3399183" y="5585791"/>
            <a:ext cx="1769165" cy="9939"/>
          </a:xfrm>
          <a:prstGeom prst="line">
            <a:avLst/>
          </a:prstGeom>
          <a:noFill/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3" name="Rak 42"/>
          <p:cNvCxnSpPr/>
          <p:nvPr/>
        </p:nvCxnSpPr>
        <p:spPr bwMode="auto">
          <a:xfrm flipV="1">
            <a:off x="2653748" y="5973418"/>
            <a:ext cx="2524539" cy="19878"/>
          </a:xfrm>
          <a:prstGeom prst="line">
            <a:avLst/>
          </a:prstGeom>
          <a:noFill/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6" name="Rak 45"/>
          <p:cNvCxnSpPr/>
          <p:nvPr/>
        </p:nvCxnSpPr>
        <p:spPr bwMode="auto">
          <a:xfrm flipV="1">
            <a:off x="2186609" y="6470374"/>
            <a:ext cx="2981739" cy="29817"/>
          </a:xfrm>
          <a:prstGeom prst="line">
            <a:avLst/>
          </a:prstGeom>
          <a:noFill/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Kapitel</a:t>
            </a:r>
            <a:r>
              <a:rPr lang="en-US" dirty="0" smtClean="0"/>
              <a:t> 3.</a:t>
            </a:r>
            <a:br>
              <a:rPr lang="en-US" dirty="0" smtClean="0"/>
            </a:br>
            <a:r>
              <a:rPr lang="en-US" dirty="0" err="1" smtClean="0">
                <a:solidFill>
                  <a:schemeClr val="accent1"/>
                </a:solidFill>
              </a:rPr>
              <a:t>Hydraulblock</a:t>
            </a:r>
            <a:endParaRPr lang="en-US" dirty="0" smtClean="0">
              <a:solidFill>
                <a:schemeClr val="accent1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5864363" y="1667289"/>
            <a:ext cx="3476625" cy="1636713"/>
          </a:xfrm>
        </p:spPr>
        <p:txBody>
          <a:bodyPr/>
          <a:lstStyle/>
          <a:p>
            <a:r>
              <a:rPr lang="sv-SE" dirty="0" smtClean="0"/>
              <a:t>Hydraulsystemet består av två hydraulblock:</a:t>
            </a:r>
            <a:br>
              <a:rPr lang="sv-SE" dirty="0" smtClean="0"/>
            </a:br>
            <a:r>
              <a:rPr lang="sv-SE" dirty="0" smtClean="0"/>
              <a:t> vänster block, höger block. Såg och svärdmatning sköts från L90 blocket (vänster block) och </a:t>
            </a:r>
            <a:r>
              <a:rPr lang="sv-SE" dirty="0" err="1" smtClean="0"/>
              <a:t>kompensatorfjädern</a:t>
            </a:r>
            <a:r>
              <a:rPr lang="sv-SE" dirty="0" smtClean="0"/>
              <a:t> anpassar varvtalet på sågmotorn.</a:t>
            </a:r>
          </a:p>
          <a:p>
            <a:pPr>
              <a:buFont typeface="Arial" charset="0"/>
              <a:buNone/>
              <a:defRPr/>
            </a:pPr>
            <a:endParaRPr lang="en-US" dirty="0"/>
          </a:p>
        </p:txBody>
      </p:sp>
      <p:sp>
        <p:nvSpPr>
          <p:cNvPr id="7" name="Text Placeholder 3"/>
          <p:cNvSpPr txBox="1">
            <a:spLocks/>
          </p:cNvSpPr>
          <p:nvPr/>
        </p:nvSpPr>
        <p:spPr bwMode="auto">
          <a:xfrm>
            <a:off x="6554750" y="5315833"/>
            <a:ext cx="3314700" cy="130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230188" indent="-230188" eaLnBrk="0" hangingPunct="0">
              <a:spcBef>
                <a:spcPct val="50000"/>
              </a:spcBef>
              <a:buClr>
                <a:schemeClr val="tx2"/>
              </a:buClr>
              <a:buSzPct val="75000"/>
              <a:buFont typeface="Arial" charset="0"/>
              <a:buChar char="•"/>
              <a:defRPr/>
            </a:pPr>
            <a:r>
              <a:rPr lang="en-US" sz="2000" kern="0" dirty="0" err="1" smtClean="0">
                <a:solidFill>
                  <a:srgbClr val="000000"/>
                </a:solidFill>
                <a:latin typeface="+mj-lt"/>
                <a:cs typeface="+mn-cs"/>
              </a:rPr>
              <a:t>Höger</a:t>
            </a:r>
            <a:r>
              <a:rPr lang="en-US" sz="2000" kern="0" dirty="0" smtClean="0">
                <a:solidFill>
                  <a:srgbClr val="000000"/>
                </a:solidFill>
                <a:latin typeface="+mj-lt"/>
                <a:cs typeface="+mn-cs"/>
              </a:rPr>
              <a:t> block.</a:t>
            </a:r>
            <a:endParaRPr lang="en-US" sz="2000" kern="0" dirty="0">
              <a:solidFill>
                <a:srgbClr val="000000"/>
              </a:solidFill>
              <a:latin typeface="+mj-lt"/>
              <a:cs typeface="+mn-cs"/>
            </a:endParaRPr>
          </a:p>
          <a:p>
            <a:pPr marL="230188" indent="-230188" eaLnBrk="0" hangingPunct="0">
              <a:spcBef>
                <a:spcPct val="50000"/>
              </a:spcBef>
              <a:buClr>
                <a:schemeClr val="tx2"/>
              </a:buClr>
              <a:buSzPct val="75000"/>
              <a:buFont typeface="Arial" charset="0"/>
              <a:buChar char="•"/>
              <a:defRPr/>
            </a:pPr>
            <a:r>
              <a:rPr lang="en-US" sz="2000" kern="0" dirty="0" err="1" smtClean="0">
                <a:solidFill>
                  <a:srgbClr val="000000"/>
                </a:solidFill>
                <a:latin typeface="+mj-lt"/>
                <a:cs typeface="+mn-cs"/>
              </a:rPr>
              <a:t>Vänster</a:t>
            </a:r>
            <a:r>
              <a:rPr lang="en-US" sz="2000" kern="0" dirty="0" smtClean="0">
                <a:solidFill>
                  <a:srgbClr val="000000"/>
                </a:solidFill>
                <a:latin typeface="+mj-lt"/>
                <a:cs typeface="+mn-cs"/>
              </a:rPr>
              <a:t> block.</a:t>
            </a:r>
            <a:endParaRPr lang="en-US" sz="2000" kern="0" dirty="0">
              <a:solidFill>
                <a:srgbClr val="000000"/>
              </a:solidFill>
              <a:latin typeface="+mj-lt"/>
              <a:cs typeface="+mn-cs"/>
            </a:endParaRPr>
          </a:p>
        </p:txBody>
      </p:sp>
      <p:pic>
        <p:nvPicPr>
          <p:cNvPr id="29" name="Bildobjekt 28" descr="H och V block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288" y="1412467"/>
            <a:ext cx="5201920" cy="3901440"/>
          </a:xfrm>
          <a:prstGeom prst="rect">
            <a:avLst/>
          </a:prstGeom>
        </p:spPr>
      </p:pic>
      <p:grpSp>
        <p:nvGrpSpPr>
          <p:cNvPr id="30" name="Group 41"/>
          <p:cNvGrpSpPr>
            <a:grpSpLocks/>
          </p:cNvGrpSpPr>
          <p:nvPr/>
        </p:nvGrpSpPr>
        <p:grpSpPr bwMode="auto">
          <a:xfrm>
            <a:off x="4616519" y="3955774"/>
            <a:ext cx="1794220" cy="1550504"/>
            <a:chOff x="2826995" y="3058955"/>
            <a:chExt cx="2392705" cy="2466818"/>
          </a:xfrm>
        </p:grpSpPr>
        <p:cxnSp>
          <p:nvCxnSpPr>
            <p:cNvPr id="31" name="Straight Arrow Connector 14"/>
            <p:cNvCxnSpPr/>
            <p:nvPr/>
          </p:nvCxnSpPr>
          <p:spPr bwMode="auto">
            <a:xfrm rot="5400000" flipH="1" flipV="1">
              <a:off x="1595200" y="4290750"/>
              <a:ext cx="2466818" cy="3228"/>
            </a:xfrm>
            <a:prstGeom prst="straightConnector1">
              <a:avLst/>
            </a:prstGeom>
            <a:noFill/>
            <a:ln w="38100" cap="flat" cmpd="sng" algn="ctr">
              <a:solidFill>
                <a:schemeClr val="accent1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32" name="Straight Connector 16"/>
            <p:cNvCxnSpPr/>
            <p:nvPr/>
          </p:nvCxnSpPr>
          <p:spPr bwMode="auto">
            <a:xfrm rot="10800000">
              <a:off x="2830223" y="5522598"/>
              <a:ext cx="2389477" cy="0"/>
            </a:xfrm>
            <a:prstGeom prst="line">
              <a:avLst/>
            </a:prstGeom>
            <a:noFill/>
            <a:ln w="38100" cap="flat" cmpd="sng" algn="ctr">
              <a:solidFill>
                <a:schemeClr val="accent1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33" name="Group 41"/>
          <p:cNvGrpSpPr>
            <a:grpSpLocks/>
          </p:cNvGrpSpPr>
          <p:nvPr/>
        </p:nvGrpSpPr>
        <p:grpSpPr bwMode="auto">
          <a:xfrm>
            <a:off x="1644719" y="4691270"/>
            <a:ext cx="4746142" cy="1341782"/>
            <a:chOff x="2826995" y="3058955"/>
            <a:chExt cx="2392705" cy="2466818"/>
          </a:xfrm>
        </p:grpSpPr>
        <p:cxnSp>
          <p:nvCxnSpPr>
            <p:cNvPr id="34" name="Straight Arrow Connector 14"/>
            <p:cNvCxnSpPr/>
            <p:nvPr/>
          </p:nvCxnSpPr>
          <p:spPr bwMode="auto">
            <a:xfrm rot="5400000" flipH="1" flipV="1">
              <a:off x="1595200" y="4290750"/>
              <a:ext cx="2466818" cy="3228"/>
            </a:xfrm>
            <a:prstGeom prst="straightConnector1">
              <a:avLst/>
            </a:prstGeom>
            <a:noFill/>
            <a:ln w="38100" cap="flat" cmpd="sng" algn="ctr">
              <a:solidFill>
                <a:schemeClr val="accent1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35" name="Straight Connector 16"/>
            <p:cNvCxnSpPr/>
            <p:nvPr/>
          </p:nvCxnSpPr>
          <p:spPr bwMode="auto">
            <a:xfrm rot="10800000">
              <a:off x="2830223" y="5522598"/>
              <a:ext cx="2389477" cy="0"/>
            </a:xfrm>
            <a:prstGeom prst="line">
              <a:avLst/>
            </a:prstGeom>
            <a:noFill/>
            <a:ln w="38100" cap="flat" cmpd="sng" algn="ctr">
              <a:solidFill>
                <a:schemeClr val="accent1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36" name="Oval 26"/>
          <p:cNvSpPr/>
          <p:nvPr/>
        </p:nvSpPr>
        <p:spPr bwMode="auto">
          <a:xfrm>
            <a:off x="4064690" y="2534478"/>
            <a:ext cx="1362075" cy="1351722"/>
          </a:xfrm>
          <a:prstGeom prst="ellipse">
            <a:avLst/>
          </a:prstGeom>
          <a:noFill/>
          <a:ln w="38100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90000" tIns="46800" rIns="90000" bIns="46800" anchor="ctr"/>
          <a:lstStyle/>
          <a:p>
            <a:pPr>
              <a:defRPr/>
            </a:pPr>
            <a:endParaRPr lang="en-US" sz="2000"/>
          </a:p>
        </p:txBody>
      </p:sp>
      <p:sp>
        <p:nvSpPr>
          <p:cNvPr id="37" name="Oval 26"/>
          <p:cNvSpPr/>
          <p:nvPr/>
        </p:nvSpPr>
        <p:spPr bwMode="auto">
          <a:xfrm>
            <a:off x="834887" y="2826371"/>
            <a:ext cx="1729409" cy="1546846"/>
          </a:xfrm>
          <a:prstGeom prst="ellipse">
            <a:avLst/>
          </a:prstGeom>
          <a:noFill/>
          <a:ln w="38100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90000" tIns="46800" rIns="90000" bIns="46800" anchor="ctr"/>
          <a:lstStyle/>
          <a:p>
            <a:pPr>
              <a:defRPr/>
            </a:pPr>
            <a:endParaRPr lang="en-US" sz="2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Kapitel</a:t>
            </a:r>
            <a:r>
              <a:rPr lang="en-US" dirty="0" smtClean="0"/>
              <a:t> 3.</a:t>
            </a:r>
            <a:br>
              <a:rPr lang="en-US" dirty="0" smtClean="0"/>
            </a:br>
            <a:r>
              <a:rPr lang="en-US" dirty="0" err="1" smtClean="0">
                <a:solidFill>
                  <a:schemeClr val="accent1"/>
                </a:solidFill>
              </a:rPr>
              <a:t>Hydraulblock</a:t>
            </a:r>
            <a:r>
              <a:rPr lang="en-US" dirty="0" smtClean="0">
                <a:solidFill>
                  <a:schemeClr val="accent1"/>
                </a:solidFill>
              </a:rPr>
              <a:t> </a:t>
            </a:r>
            <a:r>
              <a:rPr lang="en-US" dirty="0" err="1" smtClean="0">
                <a:solidFill>
                  <a:schemeClr val="accent1"/>
                </a:solidFill>
              </a:rPr>
              <a:t>vänster</a:t>
            </a:r>
            <a:endParaRPr lang="en-US" dirty="0" smtClean="0">
              <a:solidFill>
                <a:schemeClr val="accent1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5794789" y="1967948"/>
            <a:ext cx="3476625" cy="944217"/>
          </a:xfrm>
        </p:spPr>
        <p:txBody>
          <a:bodyPr/>
          <a:lstStyle/>
          <a:p>
            <a:pPr>
              <a:buNone/>
              <a:defRPr/>
            </a:pPr>
            <a:endParaRPr lang="en-US" dirty="0" smtClean="0">
              <a:latin typeface="+mj-lt"/>
            </a:endParaRPr>
          </a:p>
          <a:p>
            <a:pPr>
              <a:buNone/>
              <a:defRPr/>
            </a:pPr>
            <a:r>
              <a:rPr lang="sv-SE" dirty="0" smtClean="0"/>
              <a:t>   Sektion för svärdmatning och sågmotor</a:t>
            </a:r>
            <a:endParaRPr lang="sv-SE" sz="900" dirty="0" smtClean="0"/>
          </a:p>
        </p:txBody>
      </p:sp>
      <p:sp>
        <p:nvSpPr>
          <p:cNvPr id="7" name="Text Placeholder 3"/>
          <p:cNvSpPr txBox="1">
            <a:spLocks/>
          </p:cNvSpPr>
          <p:nvPr/>
        </p:nvSpPr>
        <p:spPr bwMode="auto">
          <a:xfrm>
            <a:off x="5725215" y="2872409"/>
            <a:ext cx="3314700" cy="735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230188" indent="-230188" eaLnBrk="0" hangingPunct="0">
              <a:spcBef>
                <a:spcPct val="50000"/>
              </a:spcBef>
              <a:buClr>
                <a:schemeClr val="tx2"/>
              </a:buClr>
              <a:buSzPct val="75000"/>
              <a:buFont typeface="Arial" charset="0"/>
              <a:buNone/>
            </a:pPr>
            <a:r>
              <a:rPr lang="en-US" sz="1800" dirty="0">
                <a:solidFill>
                  <a:srgbClr val="000000"/>
                </a:solidFill>
              </a:rPr>
              <a:t>   </a:t>
            </a:r>
            <a:br>
              <a:rPr lang="en-US" sz="1800" dirty="0">
                <a:solidFill>
                  <a:srgbClr val="000000"/>
                </a:solidFill>
              </a:rPr>
            </a:br>
            <a:r>
              <a:rPr lang="en-US" sz="1800" dirty="0" err="1" smtClean="0">
                <a:solidFill>
                  <a:srgbClr val="000000"/>
                </a:solidFill>
              </a:rPr>
              <a:t>Sektion</a:t>
            </a:r>
            <a:r>
              <a:rPr lang="en-US" sz="1800" dirty="0" smtClean="0">
                <a:solidFill>
                  <a:srgbClr val="000000"/>
                </a:solidFill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</a:rPr>
              <a:t>för</a:t>
            </a:r>
            <a:r>
              <a:rPr lang="en-US" sz="1800" dirty="0" smtClean="0">
                <a:solidFill>
                  <a:srgbClr val="000000"/>
                </a:solidFill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</a:rPr>
              <a:t>matarhjulsmotorer</a:t>
            </a:r>
            <a:r>
              <a:rPr lang="en-US" sz="1800" dirty="0" smtClean="0">
                <a:solidFill>
                  <a:srgbClr val="000000"/>
                </a:solidFill>
              </a:rPr>
              <a:t> </a:t>
            </a:r>
            <a:endParaRPr lang="en-US" sz="1800" dirty="0">
              <a:solidFill>
                <a:srgbClr val="000000"/>
              </a:solidFill>
            </a:endParaRPr>
          </a:p>
        </p:txBody>
      </p:sp>
      <p:pic>
        <p:nvPicPr>
          <p:cNvPr id="13" name="Bildobjekt 12" descr="Kopia av H och V block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962" y="1575578"/>
            <a:ext cx="4244368" cy="3910822"/>
          </a:xfrm>
          <a:prstGeom prst="rect">
            <a:avLst/>
          </a:prstGeom>
        </p:spPr>
      </p:pic>
      <p:cxnSp>
        <p:nvCxnSpPr>
          <p:cNvPr id="19" name="Straight Arrow Connector 14"/>
          <p:cNvCxnSpPr/>
          <p:nvPr/>
        </p:nvCxnSpPr>
        <p:spPr bwMode="auto">
          <a:xfrm flipH="1" flipV="1">
            <a:off x="3901134" y="3173898"/>
            <a:ext cx="1803927" cy="86137"/>
          </a:xfrm>
          <a:prstGeom prst="straightConnector1">
            <a:avLst/>
          </a:prstGeom>
          <a:noFill/>
          <a:ln w="38100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2" name="Straight Arrow Connector 14"/>
          <p:cNvCxnSpPr/>
          <p:nvPr/>
        </p:nvCxnSpPr>
        <p:spPr bwMode="auto">
          <a:xfrm flipH="1">
            <a:off x="3884569" y="2574235"/>
            <a:ext cx="1800614" cy="36445"/>
          </a:xfrm>
          <a:prstGeom prst="straightConnector1">
            <a:avLst/>
          </a:prstGeom>
          <a:noFill/>
          <a:ln w="38100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Kapitel</a:t>
            </a:r>
            <a:r>
              <a:rPr lang="en-US" dirty="0" smtClean="0"/>
              <a:t> 3.</a:t>
            </a:r>
            <a:br>
              <a:rPr lang="en-US" dirty="0" smtClean="0"/>
            </a:br>
            <a:r>
              <a:rPr lang="en-US" dirty="0" err="1" smtClean="0">
                <a:solidFill>
                  <a:schemeClr val="accent1"/>
                </a:solidFill>
              </a:rPr>
              <a:t>Svärdfäste</a:t>
            </a:r>
            <a:endParaRPr lang="en-US" dirty="0" smtClean="0">
              <a:solidFill>
                <a:schemeClr val="accent1"/>
              </a:solidFill>
            </a:endParaRPr>
          </a:p>
        </p:txBody>
      </p:sp>
      <p:pic>
        <p:nvPicPr>
          <p:cNvPr id="9" name="Bildobjekt 8" descr="Sågenhet_92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561" y="1376709"/>
            <a:ext cx="5622073" cy="6065284"/>
          </a:xfrm>
          <a:prstGeom prst="rect">
            <a:avLst/>
          </a:prstGeom>
          <a:ln w="0">
            <a:solidFill>
              <a:schemeClr val="bg1"/>
            </a:solidFill>
          </a:ln>
        </p:spPr>
      </p:pic>
      <p:sp>
        <p:nvSpPr>
          <p:cNvPr id="10" name="Rektangel 9"/>
          <p:cNvSpPr/>
          <p:nvPr/>
        </p:nvSpPr>
        <p:spPr bwMode="auto">
          <a:xfrm>
            <a:off x="3130826" y="1610139"/>
            <a:ext cx="437322" cy="248478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2" name="Rak 11"/>
          <p:cNvCxnSpPr/>
          <p:nvPr/>
        </p:nvCxnSpPr>
        <p:spPr bwMode="auto">
          <a:xfrm flipH="1">
            <a:off x="2733261" y="1858617"/>
            <a:ext cx="407504" cy="19879"/>
          </a:xfrm>
          <a:prstGeom prst="lin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Rak pil 14"/>
          <p:cNvCxnSpPr/>
          <p:nvPr/>
        </p:nvCxnSpPr>
        <p:spPr bwMode="auto">
          <a:xfrm>
            <a:off x="2723322" y="1868557"/>
            <a:ext cx="9939" cy="318052"/>
          </a:xfrm>
          <a:prstGeom prst="straightConnector1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7" name="Rak pil 16"/>
          <p:cNvCxnSpPr>
            <a:stCxn id="9" idx="0"/>
          </p:cNvCxnSpPr>
          <p:nvPr/>
        </p:nvCxnSpPr>
        <p:spPr bwMode="auto">
          <a:xfrm flipH="1">
            <a:off x="2941983" y="1376709"/>
            <a:ext cx="345615" cy="223491"/>
          </a:xfrm>
          <a:prstGeom prst="straightConnector1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8" name="Rak pil 17"/>
          <p:cNvCxnSpPr/>
          <p:nvPr/>
        </p:nvCxnSpPr>
        <p:spPr bwMode="auto">
          <a:xfrm flipH="1">
            <a:off x="2726635" y="1330326"/>
            <a:ext cx="345615" cy="223491"/>
          </a:xfrm>
          <a:prstGeom prst="straightConnector1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0" name="Rak pil 19"/>
          <p:cNvCxnSpPr/>
          <p:nvPr/>
        </p:nvCxnSpPr>
        <p:spPr bwMode="auto">
          <a:xfrm flipH="1" flipV="1">
            <a:off x="3491949" y="2448340"/>
            <a:ext cx="453886" cy="86138"/>
          </a:xfrm>
          <a:prstGeom prst="straightConnector1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3" name="Rak pil 22"/>
          <p:cNvCxnSpPr/>
          <p:nvPr/>
        </p:nvCxnSpPr>
        <p:spPr bwMode="auto">
          <a:xfrm>
            <a:off x="2087217" y="5009322"/>
            <a:ext cx="516835" cy="327991"/>
          </a:xfrm>
          <a:prstGeom prst="straightConnector1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5" name="Rak pil 24"/>
          <p:cNvCxnSpPr/>
          <p:nvPr/>
        </p:nvCxnSpPr>
        <p:spPr bwMode="auto">
          <a:xfrm flipV="1">
            <a:off x="4750904" y="3210339"/>
            <a:ext cx="288235" cy="298174"/>
          </a:xfrm>
          <a:prstGeom prst="straightConnector1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9" name="Rak pil 28"/>
          <p:cNvCxnSpPr/>
          <p:nvPr/>
        </p:nvCxnSpPr>
        <p:spPr bwMode="auto">
          <a:xfrm>
            <a:off x="2136913" y="4562061"/>
            <a:ext cx="487020" cy="308115"/>
          </a:xfrm>
          <a:prstGeom prst="straightConnector1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2" name="textruta 31"/>
          <p:cNvSpPr txBox="1"/>
          <p:nvPr/>
        </p:nvSpPr>
        <p:spPr>
          <a:xfrm>
            <a:off x="924339" y="4393095"/>
            <a:ext cx="1202635" cy="276999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sv-SE" sz="1200" b="1" dirty="0" smtClean="0">
                <a:solidFill>
                  <a:srgbClr val="FF0000"/>
                </a:solidFill>
              </a:rPr>
              <a:t>Centrumtapp</a:t>
            </a:r>
            <a:endParaRPr lang="sv-SE" sz="1200" b="1" dirty="0">
              <a:solidFill>
                <a:srgbClr val="FF0000"/>
              </a:solidFill>
            </a:endParaRPr>
          </a:p>
        </p:txBody>
      </p:sp>
      <p:sp>
        <p:nvSpPr>
          <p:cNvPr id="33" name="Rektangel 32"/>
          <p:cNvSpPr/>
          <p:nvPr/>
        </p:nvSpPr>
        <p:spPr bwMode="auto">
          <a:xfrm>
            <a:off x="4750904" y="2703443"/>
            <a:ext cx="606287" cy="278296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4" name="textruta 33"/>
          <p:cNvSpPr txBox="1"/>
          <p:nvPr/>
        </p:nvSpPr>
        <p:spPr>
          <a:xfrm>
            <a:off x="6102627" y="1490870"/>
            <a:ext cx="4253947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b="1" u="sng" dirty="0" smtClean="0"/>
              <a:t>Viktigt vid montering av svärdfäste och hållare.</a:t>
            </a:r>
          </a:p>
          <a:p>
            <a:endParaRPr lang="sv-SE" sz="1400" b="1" u="sng" dirty="0" smtClean="0"/>
          </a:p>
          <a:p>
            <a:r>
              <a:rPr lang="sv-SE" sz="1400" dirty="0" smtClean="0"/>
              <a:t>Efter montering av centrumtappen och innan man borrar och gängar för låsskruven </a:t>
            </a:r>
            <a:r>
              <a:rPr lang="sv-SE" sz="1400" b="1" dirty="0" smtClean="0"/>
              <a:t>(pos.7)</a:t>
            </a:r>
            <a:r>
              <a:rPr lang="sv-SE" sz="1400" dirty="0" smtClean="0"/>
              <a:t>, tar man bort ena pluggen </a:t>
            </a:r>
            <a:r>
              <a:rPr lang="sv-SE" sz="1400" b="1" dirty="0" smtClean="0"/>
              <a:t>(pos.5) </a:t>
            </a:r>
            <a:r>
              <a:rPr lang="sv-SE" sz="1400" dirty="0" smtClean="0"/>
              <a:t>och fyller upp lagret med fett genom en smörjnippel </a:t>
            </a:r>
            <a:r>
              <a:rPr lang="sv-SE" sz="1400" b="1" dirty="0" smtClean="0"/>
              <a:t>(pos.6) </a:t>
            </a:r>
            <a:r>
              <a:rPr lang="sv-SE" sz="1400" dirty="0" smtClean="0"/>
              <a:t>tills det kommer upp i motsvarande hål för </a:t>
            </a:r>
            <a:r>
              <a:rPr lang="sv-SE" sz="1400" dirty="0" err="1" smtClean="0"/>
              <a:t>hexplugg</a:t>
            </a:r>
            <a:r>
              <a:rPr lang="sv-SE" sz="1400" dirty="0" smtClean="0"/>
              <a:t>.</a:t>
            </a:r>
          </a:p>
          <a:p>
            <a:r>
              <a:rPr lang="sv-SE" sz="1400" dirty="0" smtClean="0"/>
              <a:t>Om inget läckage uppstår vid O-ringarna </a:t>
            </a:r>
            <a:r>
              <a:rPr lang="sv-SE" sz="1400" b="1" dirty="0" smtClean="0"/>
              <a:t>(</a:t>
            </a:r>
            <a:r>
              <a:rPr lang="sv-SE" sz="1400" b="1" dirty="0" err="1" smtClean="0"/>
              <a:t>pos</a:t>
            </a:r>
            <a:r>
              <a:rPr lang="sv-SE" sz="1400" b="1" dirty="0" smtClean="0"/>
              <a:t>. 8 &amp; 21)</a:t>
            </a:r>
            <a:r>
              <a:rPr lang="sv-SE" sz="1400" dirty="0" smtClean="0"/>
              <a:t>, monteras </a:t>
            </a:r>
            <a:r>
              <a:rPr lang="sv-SE" sz="1400" dirty="0" err="1" smtClean="0"/>
              <a:t>hexpluggen</a:t>
            </a:r>
            <a:r>
              <a:rPr lang="sv-SE" sz="1400" dirty="0" smtClean="0"/>
              <a:t> </a:t>
            </a:r>
            <a:r>
              <a:rPr lang="sv-SE" sz="1400" b="1" dirty="0" smtClean="0"/>
              <a:t>(pos.5) </a:t>
            </a:r>
            <a:r>
              <a:rPr lang="sv-SE" sz="1400" dirty="0" smtClean="0"/>
              <a:t>och fyller upp tills det blir ett lätt motstånd och med svärdet monterat kontrollerar funktionen genom att dra ut och in utan större motstånd. Demontera smörjnippeln och montera </a:t>
            </a:r>
            <a:r>
              <a:rPr lang="sv-SE" sz="1400" dirty="0" err="1" smtClean="0"/>
              <a:t>hexpluggen</a:t>
            </a:r>
            <a:r>
              <a:rPr lang="sv-SE" sz="1400" dirty="0" smtClean="0"/>
              <a:t>.</a:t>
            </a:r>
          </a:p>
          <a:p>
            <a:r>
              <a:rPr lang="sv-SE" sz="1400" dirty="0" smtClean="0"/>
              <a:t>Borra med en </a:t>
            </a:r>
            <a:r>
              <a:rPr lang="sv-SE" sz="1400" b="1" dirty="0" smtClean="0"/>
              <a:t>4,2 mm </a:t>
            </a:r>
            <a:r>
              <a:rPr lang="sv-SE" sz="1400" dirty="0" smtClean="0"/>
              <a:t>borr ett hål i gängningen mellan centrumtapp och fäste, under yttre överfallet för sågmotorn. Gänga med en </a:t>
            </a:r>
            <a:r>
              <a:rPr lang="sv-SE" sz="1400" b="1" dirty="0" smtClean="0"/>
              <a:t>M5</a:t>
            </a:r>
            <a:r>
              <a:rPr lang="sv-SE" sz="1400" dirty="0" smtClean="0"/>
              <a:t> gängtapp och montera låsskruven.</a:t>
            </a:r>
          </a:p>
          <a:p>
            <a:r>
              <a:rPr lang="sv-SE" sz="1400" b="1" u="sng" dirty="0" smtClean="0"/>
              <a:t>Vid byte av svärdskruvar:</a:t>
            </a:r>
          </a:p>
          <a:p>
            <a:r>
              <a:rPr lang="sv-SE" sz="1400" dirty="0" smtClean="0"/>
              <a:t>Använd de två M12 muttrarna som kontramuttrar för att lossa pinnbultarna. Pinnbultarna är monterade med </a:t>
            </a:r>
            <a:r>
              <a:rPr lang="sv-SE" sz="1400" dirty="0" err="1" smtClean="0"/>
              <a:t>Loctite</a:t>
            </a:r>
            <a:r>
              <a:rPr lang="sv-SE" sz="1400" dirty="0" smtClean="0"/>
              <a:t> (270)och kan därför behöva värmas något vid demontering.</a:t>
            </a:r>
          </a:p>
          <a:p>
            <a:r>
              <a:rPr lang="sv-SE" sz="1400" b="1" u="sng" dirty="0" smtClean="0"/>
              <a:t>OBS!</a:t>
            </a:r>
            <a:r>
              <a:rPr lang="sv-SE" sz="1400" dirty="0" smtClean="0"/>
              <a:t> Bultarna ska monteras så att änden hamnar strax under svärdfästets plan, </a:t>
            </a:r>
            <a:r>
              <a:rPr lang="sv-SE" sz="1400" b="1" dirty="0" smtClean="0"/>
              <a:t>dock ej så djupt att den inre </a:t>
            </a:r>
            <a:r>
              <a:rPr lang="sv-SE" sz="1400" b="1" dirty="0" err="1" smtClean="0"/>
              <a:t>skurven</a:t>
            </a:r>
            <a:r>
              <a:rPr lang="sv-SE" sz="1400" b="1" dirty="0" smtClean="0"/>
              <a:t> riskerar att slå i lagret.</a:t>
            </a:r>
            <a:endParaRPr lang="sv-SE" sz="1400" b="1" u="sng" dirty="0" smtClean="0"/>
          </a:p>
          <a:p>
            <a:endParaRPr lang="sv-SE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Kapitel</a:t>
            </a:r>
            <a:r>
              <a:rPr lang="en-US" dirty="0" smtClean="0"/>
              <a:t> 3.</a:t>
            </a:r>
            <a:br>
              <a:rPr lang="en-US" dirty="0" smtClean="0"/>
            </a:br>
            <a:r>
              <a:rPr lang="en-US" dirty="0" err="1" smtClean="0">
                <a:solidFill>
                  <a:schemeClr val="accent1"/>
                </a:solidFill>
              </a:rPr>
              <a:t>Sågmotor</a:t>
            </a:r>
            <a:endParaRPr lang="en-US" dirty="0" smtClean="0">
              <a:solidFill>
                <a:schemeClr val="accent1"/>
              </a:solidFill>
            </a:endParaRPr>
          </a:p>
        </p:txBody>
      </p:sp>
      <p:sp>
        <p:nvSpPr>
          <p:cNvPr id="34849" name="Text Box 2"/>
          <p:cNvSpPr txBox="1">
            <a:spLocks noChangeArrowheads="1"/>
          </p:cNvSpPr>
          <p:nvPr/>
        </p:nvSpPr>
        <p:spPr bwMode="auto">
          <a:xfrm>
            <a:off x="1790286" y="1438689"/>
            <a:ext cx="72548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defTabSz="642938">
              <a:lnSpc>
                <a:spcPct val="90000"/>
              </a:lnSpc>
            </a:pPr>
            <a:r>
              <a:rPr lang="en-US" sz="1400" b="1" dirty="0" err="1" smtClean="0">
                <a:solidFill>
                  <a:srgbClr val="000000"/>
                </a:solidFill>
              </a:rPr>
              <a:t>Maximalt</a:t>
            </a:r>
            <a:r>
              <a:rPr lang="en-US" sz="1400" b="1" dirty="0" smtClean="0">
                <a:solidFill>
                  <a:srgbClr val="000000"/>
                </a:solidFill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</a:rPr>
              <a:t>varvtal</a:t>
            </a:r>
            <a:r>
              <a:rPr lang="en-US" sz="1400" b="1" dirty="0" smtClean="0">
                <a:solidFill>
                  <a:srgbClr val="000000"/>
                </a:solidFill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</a:rPr>
              <a:t>för</a:t>
            </a:r>
            <a:r>
              <a:rPr lang="en-US" sz="1400" b="1" dirty="0" smtClean="0">
                <a:solidFill>
                  <a:srgbClr val="000000"/>
                </a:solidFill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</a:rPr>
              <a:t>sågmotor</a:t>
            </a:r>
            <a:r>
              <a:rPr lang="en-US" sz="1400" b="1" dirty="0" smtClean="0">
                <a:solidFill>
                  <a:srgbClr val="000000"/>
                </a:solidFill>
              </a:rPr>
              <a:t>:</a:t>
            </a: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8" name="textruta 7"/>
          <p:cNvSpPr txBox="1"/>
          <p:nvPr/>
        </p:nvSpPr>
        <p:spPr>
          <a:xfrm>
            <a:off x="5854148" y="2007705"/>
            <a:ext cx="436327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800" dirty="0" smtClean="0"/>
              <a:t>Vid byte till annan drevstorlek måste varvtalet anpassas och kedjehastigheten får aldrig överstiga:</a:t>
            </a:r>
          </a:p>
          <a:p>
            <a:endParaRPr lang="sv-SE" sz="1800" dirty="0" smtClean="0"/>
          </a:p>
          <a:p>
            <a:r>
              <a:rPr lang="sv-SE" sz="1800" dirty="0" smtClean="0"/>
              <a:t>30 m/s med ¾” kedja.</a:t>
            </a:r>
          </a:p>
          <a:p>
            <a:r>
              <a:rPr lang="sv-SE" sz="1800" dirty="0" smtClean="0"/>
              <a:t>40 m/s med .404” kedja.</a:t>
            </a:r>
            <a:endParaRPr lang="sv-SE" sz="1800" dirty="0"/>
          </a:p>
        </p:txBody>
      </p:sp>
      <p:graphicFrame>
        <p:nvGraphicFramePr>
          <p:cNvPr id="6" name="Tabell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6354566"/>
              </p:ext>
            </p:extLst>
          </p:nvPr>
        </p:nvGraphicFramePr>
        <p:xfrm>
          <a:off x="467140" y="1749736"/>
          <a:ext cx="5297556" cy="5183802"/>
        </p:xfrm>
        <a:graphic>
          <a:graphicData uri="http://schemas.openxmlformats.org/drawingml/2006/table">
            <a:tbl>
              <a:tblPr/>
              <a:tblGrid>
                <a:gridCol w="1244627"/>
                <a:gridCol w="1260720"/>
                <a:gridCol w="1390791"/>
                <a:gridCol w="1401418"/>
              </a:tblGrid>
              <a:tr h="29703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v-SE" sz="1400" b="1" dirty="0">
                          <a:latin typeface="Univers"/>
                          <a:ea typeface="Times New Roman"/>
                          <a:cs typeface="Times New Roman"/>
                        </a:rPr>
                        <a:t>Aggregat</a:t>
                      </a:r>
                      <a:endParaRPr lang="sv-SE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6098" marR="360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v-SE" sz="1400" b="1" dirty="0">
                          <a:latin typeface="Univers"/>
                          <a:ea typeface="Times New Roman"/>
                          <a:cs typeface="Times New Roman"/>
                        </a:rPr>
                        <a:t>Motor</a:t>
                      </a:r>
                      <a:endParaRPr lang="sv-SE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6098" marR="360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v-SE" sz="1400" b="1">
                          <a:latin typeface="Univers"/>
                          <a:ea typeface="Times New Roman"/>
                          <a:cs typeface="Times New Roman"/>
                        </a:rPr>
                        <a:t>Kedjehastighet</a:t>
                      </a:r>
                      <a:endParaRPr lang="sv-SE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6098" marR="360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v-SE" sz="1400" b="1" dirty="0">
                          <a:latin typeface="Univers"/>
                          <a:ea typeface="Times New Roman"/>
                          <a:cs typeface="Times New Roman"/>
                        </a:rPr>
                        <a:t>Max.varv/min</a:t>
                      </a:r>
                      <a:endParaRPr lang="sv-SE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sv-SE" sz="1400" b="1" dirty="0" smtClean="0">
                          <a:latin typeface="Univers"/>
                          <a:ea typeface="Times New Roman"/>
                          <a:cs typeface="Times New Roman"/>
                        </a:rPr>
                        <a:t>(</a:t>
                      </a:r>
                      <a:r>
                        <a:rPr lang="sv-SE" sz="1400" b="1" dirty="0" err="1" smtClean="0">
                          <a:latin typeface="Univers"/>
                          <a:ea typeface="Times New Roman"/>
                          <a:cs typeface="Times New Roman"/>
                        </a:rPr>
                        <a:t>utansågkedja</a:t>
                      </a:r>
                      <a:r>
                        <a:rPr lang="sv-SE" sz="1400" b="1" dirty="0" smtClean="0">
                          <a:latin typeface="Univers"/>
                          <a:ea typeface="Times New Roman"/>
                          <a:cs typeface="Times New Roman"/>
                        </a:rPr>
                        <a:t>)</a:t>
                      </a:r>
                      <a:endParaRPr lang="sv-SE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6098" marR="360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703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v-SE" sz="1000" b="1" dirty="0">
                          <a:latin typeface="Univers"/>
                          <a:ea typeface="Times New Roman"/>
                          <a:cs typeface="Times New Roman"/>
                        </a:rPr>
                        <a:t>Log Max 928</a:t>
                      </a:r>
                      <a:endParaRPr lang="sv-SE" sz="10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6098" marR="360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v-SE" sz="1000" b="1" dirty="0">
                          <a:latin typeface="Univers"/>
                          <a:ea typeface="Times New Roman"/>
                          <a:cs typeface="Times New Roman"/>
                        </a:rPr>
                        <a:t>10 cm</a:t>
                      </a:r>
                      <a:r>
                        <a:rPr lang="sv-SE" sz="1000" b="1" baseline="30000" dirty="0">
                          <a:latin typeface="Univers"/>
                          <a:ea typeface="Times New Roman"/>
                          <a:cs typeface="Times New Roman"/>
                        </a:rPr>
                        <a:t>3</a:t>
                      </a:r>
                      <a:r>
                        <a:rPr lang="sv-SE" sz="1000" b="1" dirty="0">
                          <a:latin typeface="Univers"/>
                          <a:ea typeface="Times New Roman"/>
                          <a:cs typeface="Times New Roman"/>
                        </a:rPr>
                        <a:t>/z = 11</a:t>
                      </a:r>
                      <a:endParaRPr lang="sv-SE" sz="10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sv-SE" sz="1000" b="1" dirty="0">
                          <a:latin typeface="Univers"/>
                          <a:ea typeface="Times New Roman"/>
                          <a:cs typeface="Times New Roman"/>
                        </a:rPr>
                        <a:t>19 cm</a:t>
                      </a:r>
                      <a:r>
                        <a:rPr lang="sv-SE" sz="1000" b="1" baseline="30000" dirty="0">
                          <a:latin typeface="Univers"/>
                          <a:ea typeface="Times New Roman"/>
                          <a:cs typeface="Times New Roman"/>
                        </a:rPr>
                        <a:t>3</a:t>
                      </a:r>
                      <a:r>
                        <a:rPr lang="sv-SE" sz="1000" b="1" dirty="0">
                          <a:latin typeface="Univers"/>
                          <a:ea typeface="Times New Roman"/>
                          <a:cs typeface="Times New Roman"/>
                        </a:rPr>
                        <a:t>/z = 12</a:t>
                      </a:r>
                      <a:endParaRPr lang="sv-SE" sz="10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6098" marR="360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v-SE" sz="1000" b="1" dirty="0">
                          <a:latin typeface="Univers"/>
                          <a:ea typeface="Times New Roman"/>
                          <a:cs typeface="Times New Roman"/>
                        </a:rPr>
                        <a:t>40m/s (.404”)</a:t>
                      </a:r>
                      <a:endParaRPr lang="sv-SE" sz="10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6098" marR="360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v-SE" sz="1000" b="1" dirty="0">
                          <a:latin typeface="Univers"/>
                          <a:ea typeface="Times New Roman"/>
                          <a:cs typeface="Times New Roman"/>
                        </a:rPr>
                        <a:t>11000</a:t>
                      </a:r>
                      <a:endParaRPr lang="sv-SE" sz="10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sv-SE" sz="1000" b="1" dirty="0">
                          <a:latin typeface="Univers"/>
                          <a:ea typeface="Times New Roman"/>
                          <a:cs typeface="Times New Roman"/>
                        </a:rPr>
                        <a:t>9800</a:t>
                      </a:r>
                      <a:endParaRPr lang="sv-SE" sz="10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6098" marR="360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8519">
                <a:tc gridSpan="4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sv-SE" sz="1000" b="1" dirty="0">
                        <a:latin typeface="Univers"/>
                        <a:ea typeface="Times New Roman"/>
                        <a:cs typeface="Times New Roman"/>
                      </a:endParaRPr>
                    </a:p>
                  </a:txBody>
                  <a:tcPr marL="36098" marR="360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</a:tr>
              <a:tr h="29703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v-SE" sz="1000" b="1" dirty="0">
                          <a:latin typeface="Univers"/>
                          <a:ea typeface="Times New Roman"/>
                          <a:cs typeface="Times New Roman"/>
                        </a:rPr>
                        <a:t>Log Max 4000B</a:t>
                      </a:r>
                      <a:endParaRPr lang="sv-SE" sz="10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6098" marR="360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v-SE" sz="1000" b="1" dirty="0">
                          <a:latin typeface="Univers"/>
                          <a:ea typeface="Times New Roman"/>
                          <a:cs typeface="Times New Roman"/>
                        </a:rPr>
                        <a:t>19 cm</a:t>
                      </a:r>
                      <a:r>
                        <a:rPr lang="sv-SE" sz="1000" b="1" baseline="30000" dirty="0">
                          <a:latin typeface="Univers"/>
                          <a:ea typeface="Times New Roman"/>
                          <a:cs typeface="Times New Roman"/>
                        </a:rPr>
                        <a:t>3</a:t>
                      </a:r>
                      <a:r>
                        <a:rPr lang="sv-SE" sz="1000" b="1" dirty="0">
                          <a:latin typeface="Univers"/>
                          <a:ea typeface="Times New Roman"/>
                          <a:cs typeface="Times New Roman"/>
                        </a:rPr>
                        <a:t>/z = 12</a:t>
                      </a:r>
                      <a:endParaRPr lang="sv-SE" sz="10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sv-SE" sz="1000" b="1" dirty="0">
                          <a:latin typeface="Univers"/>
                          <a:ea typeface="Times New Roman"/>
                          <a:cs typeface="Times New Roman"/>
                        </a:rPr>
                        <a:t>19 cm</a:t>
                      </a:r>
                      <a:r>
                        <a:rPr lang="sv-SE" sz="1000" b="1" baseline="30000" dirty="0">
                          <a:latin typeface="Univers"/>
                          <a:ea typeface="Times New Roman"/>
                          <a:cs typeface="Times New Roman"/>
                        </a:rPr>
                        <a:t>3</a:t>
                      </a:r>
                      <a:r>
                        <a:rPr lang="sv-SE" sz="1000" b="1" dirty="0">
                          <a:latin typeface="Univers"/>
                          <a:ea typeface="Times New Roman"/>
                          <a:cs typeface="Times New Roman"/>
                        </a:rPr>
                        <a:t>/z = 7</a:t>
                      </a:r>
                      <a:endParaRPr lang="sv-SE" sz="10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6098" marR="360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v-SE" sz="1000" b="1">
                          <a:latin typeface="Univers"/>
                          <a:ea typeface="Times New Roman"/>
                          <a:cs typeface="Times New Roman"/>
                        </a:rPr>
                        <a:t>40m/s (.404”)</a:t>
                      </a:r>
                      <a:endParaRPr lang="sv-SE" sz="1000" b="1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sv-SE" sz="1000" b="1">
                          <a:latin typeface="Univers"/>
                          <a:ea typeface="Times New Roman"/>
                          <a:cs typeface="Times New Roman"/>
                        </a:rPr>
                        <a:t>30m/s (3/4”)</a:t>
                      </a:r>
                      <a:endParaRPr lang="sv-SE" sz="10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6098" marR="360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v-SE" sz="1000" b="1" dirty="0">
                          <a:latin typeface="Univers"/>
                          <a:ea typeface="Times New Roman"/>
                          <a:cs typeface="Times New Roman"/>
                        </a:rPr>
                        <a:t>9800</a:t>
                      </a:r>
                      <a:endParaRPr lang="sv-SE" sz="10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sv-SE" sz="1000" b="1" dirty="0">
                          <a:latin typeface="Univers"/>
                          <a:ea typeface="Times New Roman"/>
                          <a:cs typeface="Times New Roman"/>
                        </a:rPr>
                        <a:t>6500</a:t>
                      </a:r>
                      <a:endParaRPr lang="sv-SE" sz="10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6098" marR="360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8519">
                <a:tc gridSpan="4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sv-SE" sz="1000" b="1" dirty="0">
                        <a:latin typeface="Univers"/>
                        <a:ea typeface="Times New Roman"/>
                        <a:cs typeface="Times New Roman"/>
                      </a:endParaRPr>
                    </a:p>
                  </a:txBody>
                  <a:tcPr marL="36098" marR="360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</a:tr>
              <a:tr h="44555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v-SE" sz="1000" b="1">
                          <a:latin typeface="Univers"/>
                          <a:ea typeface="Times New Roman"/>
                          <a:cs typeface="Times New Roman"/>
                        </a:rPr>
                        <a:t>Log Max 5000D</a:t>
                      </a:r>
                      <a:endParaRPr lang="sv-SE" sz="10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6098" marR="360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v-SE" sz="1000" b="1" dirty="0">
                          <a:latin typeface="Univers"/>
                          <a:ea typeface="Times New Roman"/>
                          <a:cs typeface="Times New Roman"/>
                        </a:rPr>
                        <a:t>19 cm</a:t>
                      </a:r>
                      <a:r>
                        <a:rPr lang="sv-SE" sz="1000" b="1" baseline="30000" dirty="0">
                          <a:latin typeface="Univers"/>
                          <a:ea typeface="Times New Roman"/>
                          <a:cs typeface="Times New Roman"/>
                        </a:rPr>
                        <a:t>3</a:t>
                      </a:r>
                      <a:r>
                        <a:rPr lang="sv-SE" sz="1000" b="1" dirty="0">
                          <a:latin typeface="Univers"/>
                          <a:ea typeface="Times New Roman"/>
                          <a:cs typeface="Times New Roman"/>
                        </a:rPr>
                        <a:t>/z = 12</a:t>
                      </a:r>
                      <a:endParaRPr lang="sv-SE" sz="10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sv-SE" sz="1000" b="1" dirty="0">
                          <a:latin typeface="Univers"/>
                          <a:ea typeface="Times New Roman"/>
                          <a:cs typeface="Times New Roman"/>
                        </a:rPr>
                        <a:t>19 cm</a:t>
                      </a:r>
                      <a:r>
                        <a:rPr lang="sv-SE" sz="1000" b="1" baseline="30000" dirty="0">
                          <a:latin typeface="Univers"/>
                          <a:ea typeface="Times New Roman"/>
                          <a:cs typeface="Times New Roman"/>
                        </a:rPr>
                        <a:t>3</a:t>
                      </a:r>
                      <a:r>
                        <a:rPr lang="sv-SE" sz="1000" b="1" dirty="0">
                          <a:latin typeface="Univers"/>
                          <a:ea typeface="Times New Roman"/>
                          <a:cs typeface="Times New Roman"/>
                        </a:rPr>
                        <a:t>/z = 7</a:t>
                      </a:r>
                      <a:endParaRPr lang="sv-SE" sz="10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sv-SE" sz="1000" b="1" dirty="0">
                          <a:latin typeface="Univers"/>
                          <a:ea typeface="Times New Roman"/>
                          <a:cs typeface="Times New Roman"/>
                        </a:rPr>
                        <a:t>30 cm</a:t>
                      </a:r>
                      <a:r>
                        <a:rPr lang="sv-SE" sz="1000" b="1" baseline="30000" dirty="0">
                          <a:latin typeface="Univers"/>
                          <a:ea typeface="Times New Roman"/>
                          <a:cs typeface="Times New Roman"/>
                        </a:rPr>
                        <a:t>3</a:t>
                      </a:r>
                      <a:r>
                        <a:rPr lang="sv-SE" sz="1000" b="1" dirty="0">
                          <a:latin typeface="Univers"/>
                          <a:ea typeface="Times New Roman"/>
                          <a:cs typeface="Times New Roman"/>
                        </a:rPr>
                        <a:t>/z = </a:t>
                      </a:r>
                      <a:r>
                        <a:rPr lang="sv-SE" sz="1000" b="1" dirty="0" smtClean="0">
                          <a:latin typeface="Univers"/>
                          <a:ea typeface="Times New Roman"/>
                          <a:cs typeface="Times New Roman"/>
                        </a:rPr>
                        <a:t>18</a:t>
                      </a:r>
                      <a:endParaRPr lang="sv-SE" sz="10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6098" marR="360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v-SE" sz="1000" b="1" dirty="0">
                          <a:latin typeface="Univers"/>
                          <a:ea typeface="Times New Roman"/>
                          <a:cs typeface="Times New Roman"/>
                        </a:rPr>
                        <a:t>40m/s (.)</a:t>
                      </a:r>
                      <a:endParaRPr lang="sv-SE" sz="10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sv-SE" sz="1000" b="1" dirty="0">
                          <a:latin typeface="Univers"/>
                          <a:ea typeface="Times New Roman"/>
                          <a:cs typeface="Times New Roman"/>
                        </a:rPr>
                        <a:t>30m/s (3/4”)</a:t>
                      </a:r>
                      <a:endParaRPr lang="sv-SE" sz="10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sv-SE" sz="1000" b="1" dirty="0">
                          <a:latin typeface="Univers"/>
                          <a:ea typeface="Times New Roman"/>
                          <a:cs typeface="Times New Roman"/>
                        </a:rPr>
                        <a:t>40m/s (.404”)</a:t>
                      </a:r>
                      <a:endParaRPr lang="sv-SE" sz="10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6098" marR="360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v-SE" sz="1000" b="1" dirty="0">
                          <a:latin typeface="Univers"/>
                          <a:ea typeface="Times New Roman"/>
                          <a:cs typeface="Times New Roman"/>
                        </a:rPr>
                        <a:t>9800</a:t>
                      </a:r>
                      <a:endParaRPr lang="sv-SE" sz="10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sv-SE" sz="1000" b="1" dirty="0">
                          <a:latin typeface="Univers"/>
                          <a:ea typeface="Times New Roman"/>
                          <a:cs typeface="Times New Roman"/>
                        </a:rPr>
                        <a:t>6500</a:t>
                      </a:r>
                      <a:endParaRPr lang="sv-SE" sz="10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sv-SE" sz="1000" b="1" dirty="0" smtClean="0">
                          <a:latin typeface="Univers"/>
                          <a:ea typeface="Times New Roman"/>
                          <a:cs typeface="Times New Roman"/>
                        </a:rPr>
                        <a:t>6500</a:t>
                      </a:r>
                      <a:endParaRPr lang="sv-SE" sz="10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6098" marR="360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8519">
                <a:tc gridSpan="4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sv-SE" sz="1000" b="1" dirty="0">
                        <a:latin typeface="Univers"/>
                        <a:ea typeface="Times New Roman"/>
                        <a:cs typeface="Times New Roman"/>
                      </a:endParaRPr>
                    </a:p>
                  </a:txBody>
                  <a:tcPr marL="36098" marR="360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</a:tr>
              <a:tr h="29703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v-SE" sz="1000" b="1">
                          <a:latin typeface="Univers"/>
                          <a:ea typeface="Times New Roman"/>
                          <a:cs typeface="Times New Roman"/>
                        </a:rPr>
                        <a:t>Log Max 6000B</a:t>
                      </a:r>
                      <a:endParaRPr lang="sv-SE" sz="10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6098" marR="360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v-SE" sz="1000" b="1" dirty="0">
                          <a:latin typeface="Univers"/>
                          <a:ea typeface="Times New Roman"/>
                          <a:cs typeface="Times New Roman"/>
                        </a:rPr>
                        <a:t>19 cm</a:t>
                      </a:r>
                      <a:r>
                        <a:rPr lang="sv-SE" sz="1000" b="1" baseline="30000" dirty="0">
                          <a:latin typeface="Univers"/>
                          <a:ea typeface="Times New Roman"/>
                          <a:cs typeface="Times New Roman"/>
                        </a:rPr>
                        <a:t>3</a:t>
                      </a:r>
                      <a:r>
                        <a:rPr lang="sv-SE" sz="1000" b="1" dirty="0">
                          <a:latin typeface="Univers"/>
                          <a:ea typeface="Times New Roman"/>
                          <a:cs typeface="Times New Roman"/>
                        </a:rPr>
                        <a:t>/z = 12</a:t>
                      </a:r>
                      <a:endParaRPr lang="sv-SE" sz="10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sv-SE" sz="1000" b="1" dirty="0">
                          <a:latin typeface="Univers"/>
                          <a:ea typeface="Times New Roman"/>
                          <a:cs typeface="Times New Roman"/>
                        </a:rPr>
                        <a:t>30 cm</a:t>
                      </a:r>
                      <a:r>
                        <a:rPr lang="sv-SE" sz="1000" b="1" baseline="30000" dirty="0">
                          <a:latin typeface="Univers"/>
                          <a:ea typeface="Times New Roman"/>
                          <a:cs typeface="Times New Roman"/>
                        </a:rPr>
                        <a:t>3</a:t>
                      </a:r>
                      <a:r>
                        <a:rPr lang="sv-SE" sz="1000" b="1" dirty="0">
                          <a:latin typeface="Univers"/>
                          <a:ea typeface="Times New Roman"/>
                          <a:cs typeface="Times New Roman"/>
                        </a:rPr>
                        <a:t>/z = </a:t>
                      </a:r>
                      <a:r>
                        <a:rPr lang="sv-SE" sz="1000" b="1" dirty="0" smtClean="0">
                          <a:latin typeface="Univers"/>
                          <a:ea typeface="Times New Roman"/>
                          <a:cs typeface="Times New Roman"/>
                        </a:rPr>
                        <a:t>18</a:t>
                      </a:r>
                      <a:endParaRPr lang="sv-SE" sz="10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6098" marR="360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v-SE" sz="1000" b="1" dirty="0">
                          <a:latin typeface="Univers"/>
                          <a:ea typeface="Times New Roman"/>
                          <a:cs typeface="Times New Roman"/>
                        </a:rPr>
                        <a:t>40m/s (.404”)</a:t>
                      </a:r>
                      <a:endParaRPr lang="sv-SE" sz="10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sv-SE" sz="1000" b="1" dirty="0">
                          <a:latin typeface="Univers"/>
                          <a:ea typeface="Times New Roman"/>
                          <a:cs typeface="Times New Roman"/>
                        </a:rPr>
                        <a:t>40m/s (.404”)</a:t>
                      </a:r>
                      <a:endParaRPr lang="sv-SE" sz="10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6098" marR="360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v-SE" sz="1000" b="1" dirty="0">
                          <a:latin typeface="Univers"/>
                          <a:ea typeface="Times New Roman"/>
                          <a:cs typeface="Times New Roman"/>
                        </a:rPr>
                        <a:t>9800</a:t>
                      </a:r>
                      <a:endParaRPr lang="sv-SE" sz="10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sv-SE" sz="1000" b="1" dirty="0" smtClean="0">
                          <a:latin typeface="Univers"/>
                          <a:ea typeface="Times New Roman"/>
                          <a:cs typeface="Times New Roman"/>
                        </a:rPr>
                        <a:t>6500</a:t>
                      </a:r>
                      <a:endParaRPr lang="sv-SE" sz="10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6098" marR="360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8519">
                <a:tc gridSpan="4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sv-SE" sz="1000" b="1" dirty="0">
                        <a:latin typeface="Univers"/>
                        <a:ea typeface="Times New Roman"/>
                        <a:cs typeface="Times New Roman"/>
                      </a:endParaRPr>
                    </a:p>
                  </a:txBody>
                  <a:tcPr marL="36098" marR="360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</a:tr>
              <a:tr h="29703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v-SE" sz="1000" b="1">
                          <a:latin typeface="Univers"/>
                          <a:ea typeface="Times New Roman"/>
                          <a:cs typeface="Times New Roman"/>
                        </a:rPr>
                        <a:t>Log Max 7000C</a:t>
                      </a:r>
                      <a:endParaRPr lang="sv-SE" sz="10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6098" marR="360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v-SE" sz="1000" b="1" dirty="0">
                          <a:latin typeface="Univers"/>
                          <a:ea typeface="Times New Roman"/>
                          <a:cs typeface="Times New Roman"/>
                        </a:rPr>
                        <a:t>19 cm</a:t>
                      </a:r>
                      <a:r>
                        <a:rPr lang="sv-SE" sz="1000" b="1" baseline="30000" dirty="0">
                          <a:latin typeface="Univers"/>
                          <a:ea typeface="Times New Roman"/>
                          <a:cs typeface="Times New Roman"/>
                        </a:rPr>
                        <a:t>3</a:t>
                      </a:r>
                      <a:r>
                        <a:rPr lang="sv-SE" sz="1000" b="1" dirty="0">
                          <a:latin typeface="Univers"/>
                          <a:ea typeface="Times New Roman"/>
                          <a:cs typeface="Times New Roman"/>
                        </a:rPr>
                        <a:t>/z = 12</a:t>
                      </a:r>
                      <a:endParaRPr lang="sv-SE" sz="10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sv-SE" sz="1000" b="1" dirty="0">
                          <a:latin typeface="Univers"/>
                          <a:ea typeface="Times New Roman"/>
                          <a:cs typeface="Times New Roman"/>
                        </a:rPr>
                        <a:t>30 cm</a:t>
                      </a:r>
                      <a:r>
                        <a:rPr lang="sv-SE" sz="1000" b="1" baseline="30000" dirty="0">
                          <a:latin typeface="Univers"/>
                          <a:ea typeface="Times New Roman"/>
                          <a:cs typeface="Times New Roman"/>
                        </a:rPr>
                        <a:t>3</a:t>
                      </a:r>
                      <a:r>
                        <a:rPr lang="sv-SE" sz="1000" b="1" dirty="0">
                          <a:latin typeface="Univers"/>
                          <a:ea typeface="Times New Roman"/>
                          <a:cs typeface="Times New Roman"/>
                        </a:rPr>
                        <a:t>/z = </a:t>
                      </a:r>
                      <a:r>
                        <a:rPr lang="sv-SE" sz="1000" b="1" dirty="0" smtClean="0">
                          <a:latin typeface="Univers"/>
                          <a:ea typeface="Times New Roman"/>
                          <a:cs typeface="Times New Roman"/>
                        </a:rPr>
                        <a:t>18</a:t>
                      </a:r>
                      <a:endParaRPr lang="sv-SE" sz="10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6098" marR="360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v-SE" sz="1000" b="1" dirty="0">
                          <a:latin typeface="Univers"/>
                          <a:ea typeface="Times New Roman"/>
                          <a:cs typeface="Times New Roman"/>
                        </a:rPr>
                        <a:t>40m/s (.404”)</a:t>
                      </a:r>
                      <a:endParaRPr lang="sv-SE" sz="10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sv-SE" sz="1000" b="1" dirty="0">
                          <a:latin typeface="Univers"/>
                          <a:ea typeface="Times New Roman"/>
                          <a:cs typeface="Times New Roman"/>
                        </a:rPr>
                        <a:t>40m/s (.404”)</a:t>
                      </a:r>
                      <a:endParaRPr lang="sv-SE" sz="10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6098" marR="360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v-SE" sz="1000" b="1" dirty="0">
                          <a:latin typeface="Univers"/>
                          <a:ea typeface="Times New Roman"/>
                          <a:cs typeface="Times New Roman"/>
                        </a:rPr>
                        <a:t>9800</a:t>
                      </a:r>
                      <a:endParaRPr lang="sv-SE" sz="10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sv-SE" sz="1000" b="1" dirty="0" smtClean="0">
                          <a:latin typeface="Univers"/>
                          <a:ea typeface="Times New Roman"/>
                          <a:cs typeface="Times New Roman"/>
                        </a:rPr>
                        <a:t>6500</a:t>
                      </a:r>
                      <a:endParaRPr lang="sv-SE" sz="10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6098" marR="360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8519">
                <a:tc gridSpan="4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sv-SE" sz="1000" b="1" dirty="0">
                        <a:latin typeface="Univers"/>
                        <a:ea typeface="Times New Roman"/>
                        <a:cs typeface="Times New Roman"/>
                      </a:endParaRPr>
                    </a:p>
                  </a:txBody>
                  <a:tcPr marL="36098" marR="360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</a:tr>
              <a:tr h="44555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v-SE" sz="1000" b="1">
                          <a:latin typeface="Univers"/>
                          <a:ea typeface="Times New Roman"/>
                          <a:cs typeface="Times New Roman"/>
                        </a:rPr>
                        <a:t>7000XT</a:t>
                      </a:r>
                    </a:p>
                  </a:txBody>
                  <a:tcPr marL="36098" marR="360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v-SE" sz="1000" b="1">
                          <a:latin typeface="Univers"/>
                          <a:ea typeface="Times New Roman"/>
                          <a:cs typeface="Times New Roman"/>
                        </a:rPr>
                        <a:t>30cm</a:t>
                      </a:r>
                      <a:r>
                        <a:rPr lang="sv-SE" sz="1000" b="1" baseline="30000">
                          <a:latin typeface="Univers"/>
                          <a:ea typeface="Times New Roman"/>
                          <a:cs typeface="Times New Roman"/>
                        </a:rPr>
                        <a:t>3</a:t>
                      </a:r>
                      <a:r>
                        <a:rPr lang="sv-SE" sz="1000" b="1">
                          <a:latin typeface="Univers"/>
                          <a:ea typeface="Times New Roman"/>
                          <a:cs typeface="Times New Roman"/>
                        </a:rPr>
                        <a:t>/z = 9</a:t>
                      </a:r>
                      <a:endParaRPr lang="sv-SE" sz="1000" b="1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sv-SE" sz="1000" b="1">
                          <a:latin typeface="Univers"/>
                          <a:ea typeface="Times New Roman"/>
                          <a:cs typeface="Times New Roman"/>
                        </a:rPr>
                        <a:t>30cm</a:t>
                      </a:r>
                      <a:r>
                        <a:rPr lang="sv-SE" sz="1000" b="1" baseline="30000">
                          <a:latin typeface="Univers"/>
                          <a:ea typeface="Times New Roman"/>
                          <a:cs typeface="Times New Roman"/>
                        </a:rPr>
                        <a:t>3</a:t>
                      </a:r>
                      <a:r>
                        <a:rPr lang="sv-SE" sz="1000" b="1">
                          <a:latin typeface="Univers"/>
                          <a:ea typeface="Times New Roman"/>
                          <a:cs typeface="Times New Roman"/>
                        </a:rPr>
                        <a:t>/z = 16</a:t>
                      </a:r>
                      <a:endParaRPr lang="sv-SE" sz="1000" b="1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sv-SE" sz="1000" b="1">
                          <a:latin typeface="Univers"/>
                          <a:ea typeface="Times New Roman"/>
                          <a:cs typeface="Times New Roman"/>
                        </a:rPr>
                        <a:t>60cm</a:t>
                      </a:r>
                      <a:r>
                        <a:rPr lang="sv-SE" sz="1000" b="1" baseline="30000">
                          <a:latin typeface="Univers"/>
                          <a:ea typeface="Times New Roman"/>
                          <a:cs typeface="Times New Roman"/>
                        </a:rPr>
                        <a:t>3</a:t>
                      </a:r>
                      <a:r>
                        <a:rPr lang="sv-SE" sz="1000" b="1">
                          <a:latin typeface="Univers"/>
                          <a:ea typeface="Times New Roman"/>
                          <a:cs typeface="Times New Roman"/>
                        </a:rPr>
                        <a:t>/z = 9</a:t>
                      </a:r>
                      <a:endParaRPr lang="sv-SE" sz="10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6098" marR="360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v-SE" sz="1000" b="1">
                          <a:latin typeface="Univers"/>
                          <a:ea typeface="Times New Roman"/>
                          <a:cs typeface="Times New Roman"/>
                        </a:rPr>
                        <a:t>30m/s (3/4”)</a:t>
                      </a:r>
                      <a:endParaRPr lang="sv-SE" sz="1000" b="1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sv-SE" sz="1000" b="1">
                          <a:latin typeface="Univers"/>
                          <a:ea typeface="Times New Roman"/>
                          <a:cs typeface="Times New Roman"/>
                        </a:rPr>
                        <a:t>40m/s (.404”)</a:t>
                      </a:r>
                      <a:endParaRPr lang="sv-SE" sz="1000" b="1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sv-SE" sz="1000" b="1">
                          <a:latin typeface="Univers"/>
                          <a:ea typeface="Times New Roman"/>
                          <a:cs typeface="Times New Roman"/>
                        </a:rPr>
                        <a:t>30m/s (3/4”)</a:t>
                      </a:r>
                      <a:endParaRPr lang="sv-SE" sz="10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6098" marR="360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v-SE" sz="1000" b="1" dirty="0">
                          <a:latin typeface="Univers"/>
                          <a:ea typeface="Times New Roman"/>
                          <a:cs typeface="Times New Roman"/>
                        </a:rPr>
                        <a:t>5050</a:t>
                      </a:r>
                      <a:endParaRPr lang="sv-SE" sz="10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sv-SE" sz="1000" b="1" dirty="0">
                          <a:latin typeface="Univers"/>
                          <a:ea typeface="Times New Roman"/>
                          <a:cs typeface="Times New Roman"/>
                        </a:rPr>
                        <a:t>7450</a:t>
                      </a:r>
                      <a:endParaRPr lang="sv-SE" sz="10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sv-SE" sz="1000" b="1" dirty="0">
                          <a:latin typeface="Univers"/>
                          <a:ea typeface="Times New Roman"/>
                          <a:cs typeface="Times New Roman"/>
                        </a:rPr>
                        <a:t>5050</a:t>
                      </a:r>
                      <a:endParaRPr lang="sv-SE" sz="10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6098" marR="360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8519">
                <a:tc gridSpan="4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sv-SE" sz="1000" b="1" dirty="0">
                        <a:latin typeface="Univers"/>
                        <a:ea typeface="Times New Roman"/>
                        <a:cs typeface="Times New Roman"/>
                      </a:endParaRPr>
                    </a:p>
                  </a:txBody>
                  <a:tcPr marL="36098" marR="360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</a:tr>
              <a:tr h="14851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v-SE" sz="1000" b="1">
                          <a:latin typeface="Univers"/>
                          <a:ea typeface="Times New Roman"/>
                          <a:cs typeface="Times New Roman"/>
                        </a:rPr>
                        <a:t>Log Max 9000</a:t>
                      </a:r>
                      <a:endParaRPr lang="sv-SE" sz="10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6098" marR="360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v-SE" sz="1000" b="1">
                          <a:latin typeface="Univers"/>
                          <a:ea typeface="Times New Roman"/>
                          <a:cs typeface="Times New Roman"/>
                        </a:rPr>
                        <a:t>19 cm</a:t>
                      </a:r>
                      <a:r>
                        <a:rPr lang="sv-SE" sz="1000" b="1" baseline="30000">
                          <a:latin typeface="Univers"/>
                          <a:ea typeface="Times New Roman"/>
                          <a:cs typeface="Times New Roman"/>
                        </a:rPr>
                        <a:t>3</a:t>
                      </a:r>
                      <a:r>
                        <a:rPr lang="sv-SE" sz="1000" b="1">
                          <a:latin typeface="Univers"/>
                          <a:ea typeface="Times New Roman"/>
                          <a:cs typeface="Times New Roman"/>
                        </a:rPr>
                        <a:t>/z = 12</a:t>
                      </a:r>
                      <a:endParaRPr lang="sv-SE" sz="10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6098" marR="360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v-SE" sz="1000" b="1">
                          <a:latin typeface="Univers"/>
                          <a:ea typeface="Times New Roman"/>
                          <a:cs typeface="Times New Roman"/>
                        </a:rPr>
                        <a:t>40m/s (.404”)</a:t>
                      </a:r>
                      <a:endParaRPr lang="sv-SE" sz="10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6098" marR="360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v-SE" sz="1000" b="1" dirty="0">
                          <a:latin typeface="Univers"/>
                          <a:ea typeface="Times New Roman"/>
                          <a:cs typeface="Times New Roman"/>
                        </a:rPr>
                        <a:t>9800</a:t>
                      </a:r>
                      <a:endParaRPr lang="sv-SE" sz="10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6098" marR="360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8519">
                <a:tc gridSpan="4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sv-SE" sz="1000" b="1" dirty="0">
                        <a:latin typeface="Univers"/>
                        <a:ea typeface="Times New Roman"/>
                        <a:cs typeface="Times New Roman"/>
                      </a:endParaRPr>
                    </a:p>
                  </a:txBody>
                  <a:tcPr marL="36098" marR="360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</a:tr>
              <a:tr h="44555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v-SE" sz="1000" b="1">
                          <a:latin typeface="Univers"/>
                          <a:ea typeface="Times New Roman"/>
                          <a:cs typeface="Times New Roman"/>
                        </a:rPr>
                        <a:t>10000XT</a:t>
                      </a:r>
                    </a:p>
                  </a:txBody>
                  <a:tcPr marL="36098" marR="360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v-SE" sz="1000" b="1">
                          <a:latin typeface="Univers"/>
                          <a:ea typeface="Times New Roman"/>
                          <a:cs typeface="Times New Roman"/>
                        </a:rPr>
                        <a:t>30cm</a:t>
                      </a:r>
                      <a:r>
                        <a:rPr lang="sv-SE" sz="1000" b="1" baseline="30000">
                          <a:latin typeface="Univers"/>
                          <a:ea typeface="Times New Roman"/>
                          <a:cs typeface="Times New Roman"/>
                        </a:rPr>
                        <a:t>3</a:t>
                      </a:r>
                      <a:r>
                        <a:rPr lang="sv-SE" sz="1000" b="1">
                          <a:latin typeface="Univers"/>
                          <a:ea typeface="Times New Roman"/>
                          <a:cs typeface="Times New Roman"/>
                        </a:rPr>
                        <a:t>/z = 9</a:t>
                      </a:r>
                      <a:endParaRPr lang="sv-SE" sz="1000" b="1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sv-SE" sz="1000" b="1">
                          <a:latin typeface="Univers"/>
                          <a:ea typeface="Times New Roman"/>
                          <a:cs typeface="Times New Roman"/>
                        </a:rPr>
                        <a:t>30cm</a:t>
                      </a:r>
                      <a:r>
                        <a:rPr lang="sv-SE" sz="1000" b="1" baseline="30000">
                          <a:latin typeface="Univers"/>
                          <a:ea typeface="Times New Roman"/>
                          <a:cs typeface="Times New Roman"/>
                        </a:rPr>
                        <a:t>3</a:t>
                      </a:r>
                      <a:r>
                        <a:rPr lang="sv-SE" sz="1000" b="1">
                          <a:latin typeface="Univers"/>
                          <a:ea typeface="Times New Roman"/>
                          <a:cs typeface="Times New Roman"/>
                        </a:rPr>
                        <a:t>/z = 16</a:t>
                      </a:r>
                      <a:endParaRPr lang="sv-SE" sz="1000" b="1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sv-SE" sz="1000" b="1">
                          <a:latin typeface="Univers"/>
                          <a:ea typeface="Times New Roman"/>
                          <a:cs typeface="Times New Roman"/>
                        </a:rPr>
                        <a:t>60cm</a:t>
                      </a:r>
                      <a:r>
                        <a:rPr lang="sv-SE" sz="1000" b="1" baseline="30000">
                          <a:latin typeface="Univers"/>
                          <a:ea typeface="Times New Roman"/>
                          <a:cs typeface="Times New Roman"/>
                        </a:rPr>
                        <a:t>3</a:t>
                      </a:r>
                      <a:r>
                        <a:rPr lang="sv-SE" sz="1000" b="1">
                          <a:latin typeface="Univers"/>
                          <a:ea typeface="Times New Roman"/>
                          <a:cs typeface="Times New Roman"/>
                        </a:rPr>
                        <a:t>/z = 9</a:t>
                      </a:r>
                      <a:endParaRPr lang="sv-SE" sz="10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6098" marR="360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v-SE" sz="1000" b="1">
                          <a:latin typeface="Univers"/>
                          <a:ea typeface="Times New Roman"/>
                          <a:cs typeface="Times New Roman"/>
                        </a:rPr>
                        <a:t>30m/s (3/4”)</a:t>
                      </a:r>
                      <a:endParaRPr lang="sv-SE" sz="1000" b="1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sv-SE" sz="1000" b="1">
                          <a:latin typeface="Univers"/>
                          <a:ea typeface="Times New Roman"/>
                          <a:cs typeface="Times New Roman"/>
                        </a:rPr>
                        <a:t>40m/s (.404”)</a:t>
                      </a:r>
                      <a:endParaRPr lang="sv-SE" sz="1000" b="1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sv-SE" sz="1000" b="1">
                          <a:latin typeface="Univers"/>
                          <a:ea typeface="Times New Roman"/>
                          <a:cs typeface="Times New Roman"/>
                        </a:rPr>
                        <a:t>30m/s (3/4”)</a:t>
                      </a:r>
                      <a:endParaRPr lang="sv-SE" sz="10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6098" marR="360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v-SE" sz="1000" b="1" dirty="0">
                          <a:latin typeface="Univers"/>
                          <a:ea typeface="Times New Roman"/>
                          <a:cs typeface="Times New Roman"/>
                        </a:rPr>
                        <a:t>5050</a:t>
                      </a:r>
                      <a:endParaRPr lang="sv-SE" sz="10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sv-SE" sz="1000" b="1" dirty="0">
                          <a:latin typeface="Univers"/>
                          <a:ea typeface="Times New Roman"/>
                          <a:cs typeface="Times New Roman"/>
                        </a:rPr>
                        <a:t>7450</a:t>
                      </a:r>
                      <a:endParaRPr lang="sv-SE" sz="10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sv-SE" sz="1000" b="1" dirty="0">
                          <a:latin typeface="Univers"/>
                          <a:ea typeface="Times New Roman"/>
                          <a:cs typeface="Times New Roman"/>
                        </a:rPr>
                        <a:t>5050</a:t>
                      </a:r>
                      <a:endParaRPr lang="sv-SE" sz="10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6098" marR="360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8519">
                <a:tc gridSpan="4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sv-SE" sz="1000" b="1" dirty="0">
                        <a:latin typeface="Univers"/>
                        <a:ea typeface="Times New Roman"/>
                        <a:cs typeface="Times New Roman"/>
                      </a:endParaRPr>
                    </a:p>
                  </a:txBody>
                  <a:tcPr marL="36098" marR="360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</a:tr>
              <a:tr h="29703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v-SE" sz="1000" b="1">
                          <a:latin typeface="Univers"/>
                          <a:ea typeface="Times New Roman"/>
                          <a:cs typeface="Times New Roman"/>
                        </a:rPr>
                        <a:t>Log Max 12000XT</a:t>
                      </a:r>
                      <a:endParaRPr lang="sv-SE" sz="10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6098" marR="360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v-SE" sz="1000" b="1" dirty="0">
                          <a:latin typeface="Univers"/>
                          <a:ea typeface="Times New Roman"/>
                          <a:cs typeface="Times New Roman"/>
                        </a:rPr>
                        <a:t>30cm</a:t>
                      </a:r>
                      <a:r>
                        <a:rPr lang="sv-SE" sz="1000" b="1" baseline="30000" dirty="0">
                          <a:latin typeface="Univers"/>
                          <a:ea typeface="Times New Roman"/>
                          <a:cs typeface="Times New Roman"/>
                        </a:rPr>
                        <a:t>3</a:t>
                      </a:r>
                      <a:r>
                        <a:rPr lang="sv-SE" sz="1000" b="1" dirty="0">
                          <a:latin typeface="Univers"/>
                          <a:ea typeface="Times New Roman"/>
                          <a:cs typeface="Times New Roman"/>
                        </a:rPr>
                        <a:t>/z = 9</a:t>
                      </a:r>
                      <a:endParaRPr lang="sv-SE" sz="10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sv-SE" sz="1000" b="1" dirty="0">
                          <a:latin typeface="Univers"/>
                          <a:ea typeface="Times New Roman"/>
                          <a:cs typeface="Times New Roman"/>
                        </a:rPr>
                        <a:t>30cm</a:t>
                      </a:r>
                      <a:r>
                        <a:rPr lang="sv-SE" sz="1000" b="1" baseline="30000" dirty="0">
                          <a:latin typeface="Univers"/>
                          <a:ea typeface="Times New Roman"/>
                          <a:cs typeface="Times New Roman"/>
                        </a:rPr>
                        <a:t>3</a:t>
                      </a:r>
                      <a:r>
                        <a:rPr lang="sv-SE" sz="1000" b="1" dirty="0">
                          <a:latin typeface="Univers"/>
                          <a:ea typeface="Times New Roman"/>
                          <a:cs typeface="Times New Roman"/>
                        </a:rPr>
                        <a:t>/z = 16</a:t>
                      </a:r>
                      <a:endParaRPr lang="sv-SE" sz="10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6098" marR="360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v-SE" sz="1000" b="1">
                          <a:latin typeface="Univers"/>
                          <a:ea typeface="Times New Roman"/>
                          <a:cs typeface="Times New Roman"/>
                        </a:rPr>
                        <a:t>30m/s (3/4”)</a:t>
                      </a:r>
                      <a:endParaRPr lang="sv-SE" sz="1000" b="1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sv-SE" sz="1000" b="1">
                          <a:latin typeface="Univers"/>
                          <a:ea typeface="Times New Roman"/>
                          <a:cs typeface="Times New Roman"/>
                        </a:rPr>
                        <a:t>40m/s (.404”)</a:t>
                      </a:r>
                      <a:endParaRPr lang="sv-SE" sz="10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6098" marR="360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000" b="1" dirty="0">
                          <a:latin typeface="Univers"/>
                          <a:ea typeface="Times New Roman"/>
                          <a:cs typeface="Times New Roman"/>
                        </a:rPr>
                        <a:t>5050</a:t>
                      </a:r>
                      <a:endParaRPr lang="sv-SE" sz="10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sv-SE" sz="1000" b="1" dirty="0">
                          <a:latin typeface="Univers"/>
                          <a:ea typeface="Times New Roman"/>
                          <a:cs typeface="Times New Roman"/>
                        </a:rPr>
                        <a:t>7450</a:t>
                      </a:r>
                      <a:endParaRPr lang="sv-SE" sz="10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6098" marR="360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7482">
                <a:tc gridSpan="4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de-DE" sz="1000" b="1" dirty="0">
                        <a:latin typeface="Univers"/>
                        <a:ea typeface="Times New Roman"/>
                        <a:cs typeface="Times New Roman"/>
                      </a:endParaRPr>
                    </a:p>
                  </a:txBody>
                  <a:tcPr marL="36098" marR="360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</a:tr>
              <a:tr h="14851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v-SE" sz="1000" b="1">
                          <a:latin typeface="Univers"/>
                          <a:ea typeface="Times New Roman"/>
                          <a:cs typeface="Times New Roman"/>
                        </a:rPr>
                        <a:t>E6</a:t>
                      </a:r>
                    </a:p>
                  </a:txBody>
                  <a:tcPr marL="36098" marR="360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v-SE" sz="1000" b="1">
                          <a:latin typeface="Univers"/>
                          <a:ea typeface="Times New Roman"/>
                          <a:cs typeface="Times New Roman"/>
                        </a:rPr>
                        <a:t>19 cm</a:t>
                      </a:r>
                      <a:r>
                        <a:rPr lang="sv-SE" sz="1000" b="1" baseline="30000">
                          <a:latin typeface="Univers"/>
                          <a:ea typeface="Times New Roman"/>
                          <a:cs typeface="Times New Roman"/>
                        </a:rPr>
                        <a:t>3</a:t>
                      </a:r>
                      <a:r>
                        <a:rPr lang="sv-SE" sz="1000" b="1">
                          <a:latin typeface="Univers"/>
                          <a:ea typeface="Times New Roman"/>
                          <a:cs typeface="Times New Roman"/>
                        </a:rPr>
                        <a:t>/z = 12</a:t>
                      </a:r>
                      <a:endParaRPr lang="sv-SE" sz="10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6098" marR="360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v-SE" sz="1000" b="1">
                          <a:latin typeface="Univers"/>
                          <a:ea typeface="Times New Roman"/>
                          <a:cs typeface="Times New Roman"/>
                        </a:rPr>
                        <a:t>40m/s</a:t>
                      </a:r>
                      <a:endParaRPr lang="sv-SE" sz="10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6098" marR="360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000" b="1" dirty="0">
                          <a:latin typeface="Univers"/>
                          <a:ea typeface="Times New Roman"/>
                          <a:cs typeface="Times New Roman"/>
                        </a:rPr>
                        <a:t>9800</a:t>
                      </a:r>
                      <a:endParaRPr lang="sv-SE" sz="10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6098" marR="360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72" name="Rectangle 8"/>
          <p:cNvSpPr>
            <a:spLocks noChangeArrowheads="1"/>
          </p:cNvSpPr>
          <p:nvPr/>
        </p:nvSpPr>
        <p:spPr bwMode="auto">
          <a:xfrm>
            <a:off x="417444" y="1484415"/>
            <a:ext cx="9859617" cy="4555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v-SE" sz="16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Sågenheter för XT 7000, XT 10000, 12000</a:t>
            </a:r>
            <a:endParaRPr kumimoji="0" lang="sv-SE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v-SE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411 XL		60cc sågmotor   		¾”     kedja</a:t>
            </a:r>
            <a:endParaRPr kumimoji="0" lang="sv-SE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v-SE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418		30cc sågmotor   		.404” kedja</a:t>
            </a:r>
            <a:endParaRPr kumimoji="0" lang="sv-SE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v-SE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518		30cc sågmotor   		.404” kedja (automatsträckare)</a:t>
            </a:r>
            <a:endParaRPr kumimoji="0" lang="sv-SE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v-SE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98XL		19cc sågmotor   		.404” kedja (toppsåg, XT 10000), </a:t>
            </a:r>
            <a:r>
              <a:rPr kumimoji="0" lang="sv-SE" sz="1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JET-fit</a:t>
            </a:r>
            <a:r>
              <a:rPr kumimoji="0" lang="sv-SE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, 15mm.</a:t>
            </a:r>
            <a:endParaRPr kumimoji="0" lang="sv-SE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v-SE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98		19cc sågmotor   		.404” kedja (toppsåg, XT 7000)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sv-SE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v-SE" sz="16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Sågenheter för 6000, 7000</a:t>
            </a:r>
            <a:endParaRPr kumimoji="0" lang="sv-SE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v-SE" sz="1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Hultdins</a:t>
            </a:r>
            <a:r>
              <a:rPr kumimoji="0" lang="sv-SE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sv-SE" sz="1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supercut</a:t>
            </a:r>
            <a:r>
              <a:rPr kumimoji="0" lang="sv-SE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	19cc sågmotor                      .404” kedja</a:t>
            </a:r>
            <a:endParaRPr kumimoji="0" lang="sv-SE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v-SE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98		19cc sågmotor                      .404” kedja</a:t>
            </a:r>
            <a:endParaRPr kumimoji="0" lang="sv-SE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v-SE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98XL		19cc sågmotor                      .404” kedja, </a:t>
            </a:r>
            <a:r>
              <a:rPr kumimoji="0" lang="sv-SE" sz="1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JET-fit</a:t>
            </a:r>
            <a:r>
              <a:rPr kumimoji="0" lang="sv-SE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, 15mm tapp.</a:t>
            </a:r>
            <a:endParaRPr kumimoji="0" lang="sv-SE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v-SE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98XXL		30cc sågmotor                     </a:t>
            </a:r>
            <a:r>
              <a:rPr kumimoji="0" lang="sv-SE" sz="16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sv-SE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.404” kedja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sv-SE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v-SE" sz="16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Sågenheter för 4000, 5000</a:t>
            </a:r>
            <a:endParaRPr kumimoji="0" lang="sv-SE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v-SE" sz="1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Hultdin</a:t>
            </a:r>
            <a:r>
              <a:rPr kumimoji="0" lang="sv-SE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sv-SE" sz="1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supercut</a:t>
            </a:r>
            <a:r>
              <a:rPr kumimoji="0" lang="sv-SE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	19cc sågmotor                      .404” kedja</a:t>
            </a:r>
            <a:endParaRPr kumimoji="0" lang="sv-SE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v-SE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211		19cc sågmotor                      .404” &amp; ¾” kedja</a:t>
            </a:r>
            <a:endParaRPr kumimoji="0" lang="sv-SE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sv-SE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98 		19cc sågmotor                      .404” kedja</a:t>
            </a:r>
            <a:endParaRPr kumimoji="0" lang="sv-SE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360363" y="431800"/>
            <a:ext cx="9969500" cy="1008063"/>
          </a:xfrm>
        </p:spPr>
        <p:txBody>
          <a:bodyPr/>
          <a:lstStyle/>
          <a:p>
            <a:r>
              <a:rPr lang="sv-SE" dirty="0" smtClean="0"/>
              <a:t>Kapitel 3.</a:t>
            </a:r>
            <a:br>
              <a:rPr lang="sv-SE" dirty="0" smtClean="0"/>
            </a:br>
            <a:r>
              <a:rPr lang="sv-SE" dirty="0" smtClean="0">
                <a:solidFill>
                  <a:schemeClr val="accent1"/>
                </a:solidFill>
              </a:rPr>
              <a:t>Sågenheter och motorer för LogMax aggregat.</a:t>
            </a:r>
            <a:endParaRPr lang="en-US" dirty="0" smtClean="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Kapitel</a:t>
            </a:r>
            <a:r>
              <a:rPr lang="en-US" dirty="0" smtClean="0"/>
              <a:t> 3.</a:t>
            </a:r>
            <a:br>
              <a:rPr lang="en-US" dirty="0" smtClean="0"/>
            </a:br>
            <a:r>
              <a:rPr lang="en-US" dirty="0" err="1" smtClean="0">
                <a:solidFill>
                  <a:schemeClr val="accent1"/>
                </a:solidFill>
              </a:rPr>
              <a:t>Hjulmotorer</a:t>
            </a:r>
            <a:r>
              <a:rPr lang="en-US" dirty="0" smtClean="0">
                <a:solidFill>
                  <a:schemeClr val="accent1"/>
                </a:solidFill>
              </a:rPr>
              <a:t> (</a:t>
            </a:r>
            <a:r>
              <a:rPr lang="en-US" dirty="0" err="1" smtClean="0">
                <a:solidFill>
                  <a:schemeClr val="accent1"/>
                </a:solidFill>
              </a:rPr>
              <a:t>Varvtal</a:t>
            </a:r>
            <a:r>
              <a:rPr lang="en-US" dirty="0" smtClean="0">
                <a:solidFill>
                  <a:schemeClr val="accent1"/>
                </a:solidFill>
              </a:rPr>
              <a:t>)</a:t>
            </a:r>
          </a:p>
        </p:txBody>
      </p:sp>
      <p:graphicFrame>
        <p:nvGraphicFramePr>
          <p:cNvPr id="20" name="Tabell 19"/>
          <p:cNvGraphicFramePr>
            <a:graphicFrameLocks noGrp="1"/>
          </p:cNvGraphicFramePr>
          <p:nvPr/>
        </p:nvGraphicFramePr>
        <p:xfrm>
          <a:off x="556591" y="1550504"/>
          <a:ext cx="5408065" cy="5333812"/>
        </p:xfrm>
        <a:graphic>
          <a:graphicData uri="http://schemas.openxmlformats.org/drawingml/2006/table">
            <a:tbl>
              <a:tblPr/>
              <a:tblGrid>
                <a:gridCol w="1548191"/>
                <a:gridCol w="1802688"/>
                <a:gridCol w="1110480"/>
                <a:gridCol w="946706"/>
              </a:tblGrid>
              <a:tr h="18174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v-SE" sz="1400" b="1" dirty="0">
                          <a:latin typeface="Univers"/>
                          <a:ea typeface="Times New Roman"/>
                        </a:rPr>
                        <a:t>Aggregat</a:t>
                      </a:r>
                      <a:endParaRPr lang="sv-SE" sz="1400" dirty="0">
                        <a:latin typeface="Times New Roman"/>
                        <a:ea typeface="Times New Roman"/>
                      </a:endParaRPr>
                    </a:p>
                  </a:txBody>
                  <a:tcPr marL="100192" marR="1001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v-SE" sz="1400" b="1" i="0" dirty="0">
                          <a:latin typeface="Univers"/>
                        </a:rPr>
                        <a:t>Motor</a:t>
                      </a:r>
                      <a:endParaRPr lang="sv-SE" sz="1400" b="1" i="1" dirty="0">
                        <a:latin typeface="Times New Roman"/>
                      </a:endParaRPr>
                    </a:p>
                  </a:txBody>
                  <a:tcPr marL="100192" marR="1001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v-SE" sz="1400" b="1" dirty="0" err="1">
                          <a:latin typeface="Univers"/>
                          <a:ea typeface="Times New Roman"/>
                        </a:rPr>
                        <a:t>Max.varv/min</a:t>
                      </a:r>
                      <a:endParaRPr lang="sv-SE" sz="1400" dirty="0">
                        <a:latin typeface="Times New Roman"/>
                        <a:ea typeface="Times New Roman"/>
                      </a:endParaRPr>
                    </a:p>
                  </a:txBody>
                  <a:tcPr marL="100192" marR="1001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v-SE" sz="1400" b="1" dirty="0">
                          <a:latin typeface="Univers"/>
                          <a:ea typeface="Times New Roman"/>
                        </a:rPr>
                        <a:t>-20%</a:t>
                      </a:r>
                      <a:endParaRPr lang="sv-SE" sz="1400" dirty="0">
                        <a:latin typeface="Times New Roman"/>
                        <a:ea typeface="Times New Roman"/>
                      </a:endParaRPr>
                    </a:p>
                  </a:txBody>
                  <a:tcPr marL="100192" marR="1001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74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 b="1" dirty="0">
                          <a:latin typeface="Univers"/>
                          <a:ea typeface="Times New Roman"/>
                        </a:rPr>
                        <a:t>Log Max 928</a:t>
                      </a:r>
                      <a:endParaRPr lang="sv-SE" sz="900" b="1" dirty="0">
                        <a:latin typeface="Times New Roman"/>
                        <a:ea typeface="Times New Roman"/>
                      </a:endParaRPr>
                    </a:p>
                  </a:txBody>
                  <a:tcPr marL="100192" marR="10019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 b="1" dirty="0">
                          <a:latin typeface="Univers"/>
                          <a:ea typeface="Times New Roman"/>
                        </a:rPr>
                        <a:t>Rexroth MCR3-365</a:t>
                      </a:r>
                      <a:endParaRPr lang="sv-SE" sz="900" b="1" dirty="0">
                        <a:latin typeface="Times New Roman"/>
                        <a:ea typeface="Times New Roman"/>
                      </a:endParaRPr>
                    </a:p>
                  </a:txBody>
                  <a:tcPr marL="100192" marR="10019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 b="1" dirty="0">
                          <a:latin typeface="Univers"/>
                          <a:ea typeface="Times New Roman"/>
                        </a:rPr>
                        <a:t>260</a:t>
                      </a:r>
                      <a:endParaRPr lang="sv-SE" sz="900" b="1" dirty="0">
                        <a:latin typeface="Times New Roman"/>
                        <a:ea typeface="Times New Roman"/>
                      </a:endParaRPr>
                    </a:p>
                  </a:txBody>
                  <a:tcPr marL="100192" marR="10019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 b="1" dirty="0">
                          <a:latin typeface="Univers"/>
                          <a:ea typeface="Times New Roman"/>
                        </a:rPr>
                        <a:t>208</a:t>
                      </a:r>
                      <a:endParaRPr lang="sv-SE" sz="900" b="1" dirty="0">
                        <a:latin typeface="Times New Roman"/>
                        <a:ea typeface="Times New Roman"/>
                      </a:endParaRPr>
                    </a:p>
                  </a:txBody>
                  <a:tcPr marL="100192" marR="10019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744">
                <a:tc gridSpan="4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1100" b="1" dirty="0">
                        <a:latin typeface="Univers"/>
                        <a:ea typeface="Times New Roman"/>
                      </a:endParaRPr>
                    </a:p>
                  </a:txBody>
                  <a:tcPr marL="100192" marR="10019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</a:tr>
              <a:tr h="18174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v-SE" sz="1100" b="1" dirty="0">
                          <a:latin typeface="Univers"/>
                          <a:ea typeface="Times New Roman"/>
                        </a:rPr>
                        <a:t>Log Max 4000B</a:t>
                      </a:r>
                      <a:endParaRPr lang="sv-SE" sz="900" b="1" dirty="0">
                        <a:latin typeface="Times New Roman"/>
                        <a:ea typeface="Times New Roman"/>
                      </a:endParaRPr>
                    </a:p>
                  </a:txBody>
                  <a:tcPr marL="100192" marR="10019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v-SE" sz="1100" b="1">
                          <a:latin typeface="Univers"/>
                          <a:ea typeface="Times New Roman"/>
                        </a:rPr>
                        <a:t>MSE02-398M</a:t>
                      </a:r>
                      <a:endParaRPr lang="sv-SE" sz="900" b="1">
                        <a:latin typeface="Times New Roman"/>
                        <a:ea typeface="Times New Roman"/>
                      </a:endParaRPr>
                    </a:p>
                  </a:txBody>
                  <a:tcPr marL="100192" marR="10019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v-SE" sz="1100" b="1" dirty="0">
                          <a:latin typeface="Univers"/>
                          <a:ea typeface="Times New Roman"/>
                        </a:rPr>
                        <a:t>250</a:t>
                      </a:r>
                      <a:endParaRPr lang="sv-SE" sz="900" b="1" dirty="0">
                        <a:latin typeface="Times New Roman"/>
                        <a:ea typeface="Times New Roman"/>
                      </a:endParaRPr>
                    </a:p>
                  </a:txBody>
                  <a:tcPr marL="100192" marR="10019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v-SE" sz="1100" b="1">
                          <a:latin typeface="Univers"/>
                          <a:ea typeface="Times New Roman"/>
                        </a:rPr>
                        <a:t>200</a:t>
                      </a:r>
                      <a:endParaRPr lang="sv-SE" sz="900" b="1">
                        <a:latin typeface="Times New Roman"/>
                        <a:ea typeface="Times New Roman"/>
                      </a:endParaRPr>
                    </a:p>
                  </a:txBody>
                  <a:tcPr marL="100192" marR="10019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744">
                <a:tc gridSpan="4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sv-SE" sz="1100" b="1" dirty="0">
                        <a:latin typeface="Univers"/>
                        <a:ea typeface="Times New Roman"/>
                      </a:endParaRPr>
                    </a:p>
                  </a:txBody>
                  <a:tcPr marL="100192" marR="10019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</a:tr>
              <a:tr h="36348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v-SE" sz="1100" b="1" dirty="0">
                          <a:latin typeface="Univers"/>
                          <a:ea typeface="Times New Roman"/>
                        </a:rPr>
                        <a:t>Log Max 5000D</a:t>
                      </a:r>
                      <a:endParaRPr lang="sv-SE" sz="900" b="1" dirty="0">
                        <a:latin typeface="Times New Roman"/>
                        <a:ea typeface="Times New Roman"/>
                      </a:endParaRPr>
                    </a:p>
                  </a:txBody>
                  <a:tcPr marL="100192" marR="10019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v-SE" sz="1100" b="1" dirty="0">
                          <a:latin typeface="Univers"/>
                          <a:ea typeface="Times New Roman"/>
                        </a:rPr>
                        <a:t>MS05-560</a:t>
                      </a:r>
                      <a:endParaRPr lang="sv-SE" sz="900" b="1" dirty="0"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sv-SE" sz="1100" b="1" dirty="0">
                          <a:latin typeface="Univers"/>
                          <a:ea typeface="Times New Roman"/>
                        </a:rPr>
                        <a:t>MSE05-625</a:t>
                      </a:r>
                      <a:endParaRPr lang="sv-SE" sz="900" b="1" dirty="0">
                        <a:latin typeface="Times New Roman"/>
                        <a:ea typeface="Times New Roman"/>
                      </a:endParaRPr>
                    </a:p>
                  </a:txBody>
                  <a:tcPr marL="100192" marR="10019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v-SE" sz="1100" b="1" dirty="0">
                          <a:latin typeface="Univers"/>
                          <a:ea typeface="Times New Roman"/>
                        </a:rPr>
                        <a:t>230</a:t>
                      </a:r>
                      <a:endParaRPr lang="sv-SE" sz="900" b="1" dirty="0"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sv-SE" sz="1100" b="1" dirty="0">
                          <a:latin typeface="Univers"/>
                          <a:ea typeface="Times New Roman"/>
                        </a:rPr>
                        <a:t>220</a:t>
                      </a:r>
                      <a:endParaRPr lang="sv-SE" sz="900" b="1" dirty="0">
                        <a:latin typeface="Times New Roman"/>
                        <a:ea typeface="Times New Roman"/>
                      </a:endParaRPr>
                    </a:p>
                  </a:txBody>
                  <a:tcPr marL="100192" marR="10019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v-SE" sz="1100" b="1">
                          <a:latin typeface="Univers"/>
                          <a:ea typeface="Times New Roman"/>
                        </a:rPr>
                        <a:t>184</a:t>
                      </a:r>
                      <a:endParaRPr lang="sv-SE" sz="900" b="1"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sv-SE" sz="1100" b="1">
                          <a:latin typeface="Univers"/>
                          <a:ea typeface="Times New Roman"/>
                        </a:rPr>
                        <a:t>176</a:t>
                      </a:r>
                      <a:endParaRPr lang="sv-SE" sz="900" b="1">
                        <a:latin typeface="Times New Roman"/>
                        <a:ea typeface="Times New Roman"/>
                      </a:endParaRPr>
                    </a:p>
                  </a:txBody>
                  <a:tcPr marL="100192" marR="10019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744">
                <a:tc gridSpan="4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sv-SE" sz="1100" b="1" dirty="0">
                        <a:latin typeface="Univers"/>
                        <a:ea typeface="Times New Roman"/>
                      </a:endParaRPr>
                    </a:p>
                  </a:txBody>
                  <a:tcPr marL="100192" marR="10019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</a:tr>
              <a:tr h="36348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 b="1">
                          <a:latin typeface="Univers"/>
                          <a:ea typeface="Times New Roman"/>
                        </a:rPr>
                        <a:t>Log Max 5000D</a:t>
                      </a:r>
                      <a:endParaRPr lang="sv-SE" sz="900" b="1">
                        <a:latin typeface="Times New Roman"/>
                        <a:ea typeface="Times New Roman"/>
                      </a:endParaRPr>
                    </a:p>
                  </a:txBody>
                  <a:tcPr marL="100192" marR="10019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 b="1" dirty="0">
                          <a:latin typeface="Univers"/>
                          <a:ea typeface="Times New Roman"/>
                        </a:rPr>
                        <a:t>Rexroth MCR5-565</a:t>
                      </a:r>
                      <a:br>
                        <a:rPr lang="en-GB" sz="1100" b="1" dirty="0">
                          <a:latin typeface="Univers"/>
                          <a:ea typeface="Times New Roman"/>
                        </a:rPr>
                      </a:br>
                      <a:r>
                        <a:rPr lang="en-GB" sz="1100" b="1" dirty="0">
                          <a:latin typeface="Univers"/>
                          <a:ea typeface="Times New Roman"/>
                        </a:rPr>
                        <a:t>Rexroth MCR5-680</a:t>
                      </a:r>
                      <a:endParaRPr lang="sv-SE" sz="900" b="1" dirty="0">
                        <a:latin typeface="Times New Roman"/>
                        <a:ea typeface="Times New Roman"/>
                      </a:endParaRPr>
                    </a:p>
                  </a:txBody>
                  <a:tcPr marL="100192" marR="10019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v-SE" sz="1100" b="1" dirty="0">
                          <a:latin typeface="Univers"/>
                          <a:ea typeface="Times New Roman"/>
                        </a:rPr>
                        <a:t>230</a:t>
                      </a:r>
                      <a:br>
                        <a:rPr lang="sv-SE" sz="1100" b="1" dirty="0">
                          <a:latin typeface="Univers"/>
                          <a:ea typeface="Times New Roman"/>
                        </a:rPr>
                      </a:br>
                      <a:r>
                        <a:rPr lang="sv-SE" sz="1100" b="1" dirty="0">
                          <a:latin typeface="Univers"/>
                          <a:ea typeface="Times New Roman"/>
                        </a:rPr>
                        <a:t>190</a:t>
                      </a:r>
                      <a:endParaRPr lang="sv-SE" sz="900" b="1" dirty="0">
                        <a:latin typeface="Times New Roman"/>
                        <a:ea typeface="Times New Roman"/>
                      </a:endParaRPr>
                    </a:p>
                  </a:txBody>
                  <a:tcPr marL="100192" marR="10019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v-SE" sz="1100" b="1">
                          <a:latin typeface="Univers"/>
                          <a:ea typeface="Times New Roman"/>
                        </a:rPr>
                        <a:t>184</a:t>
                      </a:r>
                      <a:endParaRPr lang="sv-SE" sz="900" b="1"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sv-SE" sz="1100" b="1">
                          <a:latin typeface="Univers"/>
                          <a:ea typeface="Times New Roman"/>
                        </a:rPr>
                        <a:t>152</a:t>
                      </a:r>
                      <a:endParaRPr lang="sv-SE" sz="900" b="1">
                        <a:latin typeface="Times New Roman"/>
                        <a:ea typeface="Times New Roman"/>
                      </a:endParaRPr>
                    </a:p>
                  </a:txBody>
                  <a:tcPr marL="100192" marR="10019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744">
                <a:tc gridSpan="4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sv-SE" sz="1100" b="1" dirty="0">
                        <a:latin typeface="Univers"/>
                        <a:ea typeface="Times New Roman"/>
                      </a:endParaRPr>
                    </a:p>
                  </a:txBody>
                  <a:tcPr marL="100192" marR="10019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</a:tr>
              <a:tr h="18174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v-SE" sz="1100" b="1">
                          <a:latin typeface="Univers"/>
                          <a:ea typeface="Times New Roman"/>
                        </a:rPr>
                        <a:t>Log Max 6000B</a:t>
                      </a:r>
                      <a:endParaRPr lang="sv-SE" sz="900" b="1">
                        <a:latin typeface="Times New Roman"/>
                        <a:ea typeface="Times New Roman"/>
                      </a:endParaRPr>
                    </a:p>
                  </a:txBody>
                  <a:tcPr marL="100192" marR="10019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v-SE" sz="1100" b="1">
                          <a:latin typeface="Univers"/>
                          <a:ea typeface="Times New Roman"/>
                        </a:rPr>
                        <a:t>MS08-857</a:t>
                      </a:r>
                      <a:endParaRPr lang="sv-SE" sz="900" b="1">
                        <a:latin typeface="Times New Roman"/>
                        <a:ea typeface="Times New Roman"/>
                      </a:endParaRPr>
                    </a:p>
                  </a:txBody>
                  <a:tcPr marL="100192" marR="10019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v-SE" sz="1100" b="1" dirty="0">
                          <a:latin typeface="Univers"/>
                          <a:ea typeface="Times New Roman"/>
                        </a:rPr>
                        <a:t>170</a:t>
                      </a:r>
                      <a:endParaRPr lang="sv-SE" sz="900" b="1" dirty="0">
                        <a:latin typeface="Times New Roman"/>
                        <a:ea typeface="Times New Roman"/>
                      </a:endParaRPr>
                    </a:p>
                  </a:txBody>
                  <a:tcPr marL="100192" marR="10019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v-SE" sz="1100" b="1">
                          <a:latin typeface="Univers"/>
                          <a:ea typeface="Times New Roman"/>
                        </a:rPr>
                        <a:t>136</a:t>
                      </a:r>
                      <a:endParaRPr lang="sv-SE" sz="900" b="1">
                        <a:latin typeface="Times New Roman"/>
                        <a:ea typeface="Times New Roman"/>
                      </a:endParaRPr>
                    </a:p>
                  </a:txBody>
                  <a:tcPr marL="100192" marR="10019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744">
                <a:tc gridSpan="4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sv-SE" sz="1100" b="1" dirty="0">
                        <a:latin typeface="Univers"/>
                        <a:ea typeface="Times New Roman"/>
                      </a:endParaRPr>
                    </a:p>
                  </a:txBody>
                  <a:tcPr marL="100192" marR="10019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</a:tr>
              <a:tr h="18174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v-SE" sz="1100" b="1">
                          <a:latin typeface="Univers"/>
                          <a:ea typeface="Times New Roman"/>
                        </a:rPr>
                        <a:t>Log Max 6000Twin</a:t>
                      </a:r>
                      <a:endParaRPr lang="sv-SE" sz="900" b="1">
                        <a:latin typeface="Times New Roman"/>
                        <a:ea typeface="Times New Roman"/>
                      </a:endParaRPr>
                    </a:p>
                  </a:txBody>
                  <a:tcPr marL="100192" marR="10019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v-SE" sz="1100" b="1">
                          <a:latin typeface="Univers"/>
                          <a:ea typeface="Times New Roman"/>
                        </a:rPr>
                        <a:t>MS08-934</a:t>
                      </a:r>
                      <a:endParaRPr lang="sv-SE" sz="900" b="1">
                        <a:latin typeface="Times New Roman"/>
                        <a:ea typeface="Times New Roman"/>
                      </a:endParaRPr>
                    </a:p>
                  </a:txBody>
                  <a:tcPr marL="100192" marR="10019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v-SE" sz="1100" b="1" dirty="0">
                          <a:latin typeface="Univers"/>
                          <a:ea typeface="Times New Roman"/>
                        </a:rPr>
                        <a:t>145</a:t>
                      </a:r>
                      <a:endParaRPr lang="sv-SE" sz="900" b="1" dirty="0">
                        <a:latin typeface="Times New Roman"/>
                        <a:ea typeface="Times New Roman"/>
                      </a:endParaRPr>
                    </a:p>
                  </a:txBody>
                  <a:tcPr marL="100192" marR="10019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v-SE" sz="1100" b="1">
                          <a:latin typeface="Univers"/>
                          <a:ea typeface="Times New Roman"/>
                        </a:rPr>
                        <a:t>116</a:t>
                      </a:r>
                      <a:endParaRPr lang="sv-SE" sz="900" b="1">
                        <a:latin typeface="Times New Roman"/>
                        <a:ea typeface="Times New Roman"/>
                      </a:endParaRPr>
                    </a:p>
                  </a:txBody>
                  <a:tcPr marL="100192" marR="10019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744">
                <a:tc gridSpan="4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sv-SE" sz="1100" b="1" dirty="0">
                        <a:latin typeface="Univers"/>
                        <a:ea typeface="Times New Roman"/>
                      </a:endParaRPr>
                    </a:p>
                  </a:txBody>
                  <a:tcPr marL="100192" marR="10019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</a:tr>
              <a:tr h="36348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v-SE" sz="1100" b="1">
                          <a:latin typeface="Univers"/>
                          <a:ea typeface="Times New Roman"/>
                        </a:rPr>
                        <a:t>Log Max 7000C</a:t>
                      </a:r>
                      <a:endParaRPr lang="sv-SE" sz="900" b="1">
                        <a:latin typeface="Times New Roman"/>
                        <a:ea typeface="Times New Roman"/>
                      </a:endParaRPr>
                    </a:p>
                  </a:txBody>
                  <a:tcPr marL="100192" marR="10019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v-SE" sz="1100" b="1" dirty="0">
                          <a:latin typeface="Univers"/>
                          <a:ea typeface="Times New Roman"/>
                        </a:rPr>
                        <a:t>V12-60/1320</a:t>
                      </a:r>
                      <a:endParaRPr lang="sv-SE" sz="900" b="1" dirty="0"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sv-SE" sz="1100" b="1" dirty="0">
                          <a:latin typeface="Univers"/>
                          <a:ea typeface="Times New Roman"/>
                        </a:rPr>
                        <a:t>MS11-1147</a:t>
                      </a:r>
                      <a:endParaRPr lang="sv-SE" sz="900" b="1" dirty="0">
                        <a:latin typeface="Times New Roman"/>
                        <a:ea typeface="Times New Roman"/>
                      </a:endParaRPr>
                    </a:p>
                  </a:txBody>
                  <a:tcPr marL="100192" marR="10019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v-SE" sz="1100" b="1" dirty="0">
                          <a:latin typeface="Univers"/>
                          <a:ea typeface="Times New Roman"/>
                        </a:rPr>
                        <a:t>170</a:t>
                      </a:r>
                      <a:endParaRPr lang="sv-SE" sz="900" b="1" dirty="0"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sv-SE" sz="1100" b="1" dirty="0">
                          <a:latin typeface="Univers"/>
                          <a:ea typeface="Times New Roman"/>
                        </a:rPr>
                        <a:t>135</a:t>
                      </a:r>
                      <a:endParaRPr lang="sv-SE" sz="900" b="1" dirty="0">
                        <a:latin typeface="Times New Roman"/>
                        <a:ea typeface="Times New Roman"/>
                      </a:endParaRPr>
                    </a:p>
                  </a:txBody>
                  <a:tcPr marL="100192" marR="10019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v-SE" sz="1100" b="1">
                          <a:latin typeface="Univers"/>
                          <a:ea typeface="Times New Roman"/>
                        </a:rPr>
                        <a:t>136</a:t>
                      </a:r>
                      <a:endParaRPr lang="sv-SE" sz="900" b="1"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sv-SE" sz="1100" b="1">
                          <a:latin typeface="Univers"/>
                          <a:ea typeface="Times New Roman"/>
                        </a:rPr>
                        <a:t>108</a:t>
                      </a:r>
                      <a:endParaRPr lang="sv-SE" sz="900" b="1">
                        <a:latin typeface="Times New Roman"/>
                        <a:ea typeface="Times New Roman"/>
                      </a:endParaRPr>
                    </a:p>
                  </a:txBody>
                  <a:tcPr marL="100192" marR="10019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744">
                <a:tc gridSpan="4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sv-SE" sz="1100" b="1" dirty="0">
                        <a:latin typeface="Univers"/>
                        <a:ea typeface="Times New Roman"/>
                      </a:endParaRPr>
                    </a:p>
                  </a:txBody>
                  <a:tcPr marL="100192" marR="10019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</a:tr>
              <a:tr h="36348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b="1">
                          <a:latin typeface="Univers"/>
                          <a:ea typeface="Times New Roman"/>
                        </a:rPr>
                        <a:t>Log Max 7000XT / Fixed head</a:t>
                      </a:r>
                      <a:endParaRPr lang="sv-SE" sz="900" b="1">
                        <a:latin typeface="Times New Roman"/>
                        <a:ea typeface="Times New Roman"/>
                      </a:endParaRPr>
                    </a:p>
                  </a:txBody>
                  <a:tcPr marL="100192" marR="10019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v-SE" sz="1100" b="1" dirty="0">
                          <a:latin typeface="Univers"/>
                          <a:ea typeface="Times New Roman"/>
                        </a:rPr>
                        <a:t>V12 + </a:t>
                      </a:r>
                      <a:r>
                        <a:rPr lang="en-US" sz="1100" b="1" dirty="0">
                          <a:latin typeface="Univers"/>
                          <a:ea typeface="Times New Roman"/>
                        </a:rPr>
                        <a:t>gear</a:t>
                      </a:r>
                      <a:endParaRPr lang="sv-SE" sz="900" b="1" dirty="0"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sv-SE" sz="1100" b="1" dirty="0">
                          <a:latin typeface="Univers"/>
                          <a:ea typeface="Times New Roman"/>
                        </a:rPr>
                        <a:t>MS11-1259</a:t>
                      </a:r>
                      <a:endParaRPr lang="sv-SE" sz="900" b="1" dirty="0">
                        <a:latin typeface="Times New Roman"/>
                        <a:ea typeface="Times New Roman"/>
                      </a:endParaRPr>
                    </a:p>
                  </a:txBody>
                  <a:tcPr marL="100192" marR="10019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v-SE" sz="1100" b="1">
                          <a:latin typeface="Univers"/>
                          <a:ea typeface="Times New Roman"/>
                        </a:rPr>
                        <a:t>170</a:t>
                      </a:r>
                      <a:endParaRPr lang="sv-SE" sz="900" b="1"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sv-SE" sz="1100" b="1">
                          <a:latin typeface="Univers"/>
                          <a:ea typeface="Times New Roman"/>
                        </a:rPr>
                        <a:t>135</a:t>
                      </a:r>
                      <a:endParaRPr lang="sv-SE" sz="900" b="1">
                        <a:latin typeface="Times New Roman"/>
                        <a:ea typeface="Times New Roman"/>
                      </a:endParaRPr>
                    </a:p>
                  </a:txBody>
                  <a:tcPr marL="100192" marR="10019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v-SE" sz="1100" b="1" dirty="0">
                          <a:latin typeface="Univers"/>
                          <a:ea typeface="Times New Roman"/>
                        </a:rPr>
                        <a:t>136</a:t>
                      </a:r>
                      <a:endParaRPr lang="sv-SE" sz="900" b="1" dirty="0"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sv-SE" sz="1100" b="1" dirty="0">
                          <a:latin typeface="Univers"/>
                          <a:ea typeface="Times New Roman"/>
                        </a:rPr>
                        <a:t>108</a:t>
                      </a:r>
                      <a:endParaRPr lang="sv-SE" sz="900" b="1" dirty="0">
                        <a:latin typeface="Times New Roman"/>
                        <a:ea typeface="Times New Roman"/>
                      </a:endParaRPr>
                    </a:p>
                  </a:txBody>
                  <a:tcPr marL="100192" marR="10019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744">
                <a:tc gridSpan="4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sv-SE" sz="1100" b="1" dirty="0">
                        <a:latin typeface="Univers"/>
                        <a:ea typeface="Times New Roman"/>
                      </a:endParaRPr>
                    </a:p>
                  </a:txBody>
                  <a:tcPr marL="100192" marR="10019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</a:tr>
              <a:tr h="18174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v-SE" sz="1100" b="1">
                          <a:latin typeface="Univers"/>
                          <a:ea typeface="Times New Roman"/>
                        </a:rPr>
                        <a:t>Log Max 9000</a:t>
                      </a:r>
                      <a:endParaRPr lang="sv-SE" sz="900" b="1">
                        <a:latin typeface="Times New Roman"/>
                        <a:ea typeface="Times New Roman"/>
                      </a:endParaRPr>
                    </a:p>
                  </a:txBody>
                  <a:tcPr marL="100192" marR="10019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v-SE" sz="1100" b="1">
                          <a:latin typeface="Univers"/>
                          <a:ea typeface="Times New Roman"/>
                        </a:rPr>
                        <a:t>V12-60/1320</a:t>
                      </a:r>
                      <a:endParaRPr lang="sv-SE" sz="900" b="1">
                        <a:latin typeface="Times New Roman"/>
                        <a:ea typeface="Times New Roman"/>
                      </a:endParaRPr>
                    </a:p>
                  </a:txBody>
                  <a:tcPr marL="100192" marR="10019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v-SE" sz="1100" b="1">
                          <a:latin typeface="Univers"/>
                          <a:ea typeface="Times New Roman"/>
                        </a:rPr>
                        <a:t>170</a:t>
                      </a:r>
                      <a:endParaRPr lang="sv-SE" sz="900" b="1">
                        <a:latin typeface="Times New Roman"/>
                        <a:ea typeface="Times New Roman"/>
                      </a:endParaRPr>
                    </a:p>
                  </a:txBody>
                  <a:tcPr marL="100192" marR="10019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v-SE" sz="1100" b="1" dirty="0">
                          <a:latin typeface="Univers"/>
                          <a:ea typeface="Times New Roman"/>
                        </a:rPr>
                        <a:t>136</a:t>
                      </a:r>
                      <a:endParaRPr lang="sv-SE" sz="900" b="1" dirty="0">
                        <a:latin typeface="Times New Roman"/>
                        <a:ea typeface="Times New Roman"/>
                      </a:endParaRPr>
                    </a:p>
                  </a:txBody>
                  <a:tcPr marL="100192" marR="10019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744">
                <a:tc gridSpan="4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sv-SE" sz="1100" b="1" dirty="0">
                        <a:latin typeface="Univers"/>
                        <a:ea typeface="Times New Roman"/>
                      </a:endParaRPr>
                    </a:p>
                  </a:txBody>
                  <a:tcPr marL="100192" marR="10019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</a:tr>
              <a:tr h="18174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v-SE" sz="1100" b="1">
                          <a:latin typeface="Univers"/>
                          <a:ea typeface="Times New Roman"/>
                        </a:rPr>
                        <a:t>Log Max 10000XT</a:t>
                      </a:r>
                      <a:endParaRPr lang="sv-SE" sz="900" b="1">
                        <a:latin typeface="Times New Roman"/>
                        <a:ea typeface="Times New Roman"/>
                      </a:endParaRPr>
                    </a:p>
                  </a:txBody>
                  <a:tcPr marL="100192" marR="10019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v-SE" sz="1100" b="1">
                          <a:latin typeface="Univers"/>
                          <a:ea typeface="Times New Roman"/>
                        </a:rPr>
                        <a:t>MSE11-1404</a:t>
                      </a:r>
                      <a:endParaRPr lang="sv-SE" sz="900" b="1">
                        <a:latin typeface="Times New Roman"/>
                        <a:ea typeface="Times New Roman"/>
                      </a:endParaRPr>
                    </a:p>
                  </a:txBody>
                  <a:tcPr marL="100192" marR="10019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v-SE" sz="1100" b="1">
                          <a:latin typeface="Univers"/>
                          <a:ea typeface="Times New Roman"/>
                        </a:rPr>
                        <a:t>130</a:t>
                      </a:r>
                      <a:endParaRPr lang="sv-SE" sz="900" b="1">
                        <a:latin typeface="Times New Roman"/>
                        <a:ea typeface="Times New Roman"/>
                      </a:endParaRPr>
                    </a:p>
                  </a:txBody>
                  <a:tcPr marL="100192" marR="10019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v-SE" sz="1100" b="1" dirty="0">
                          <a:latin typeface="Univers"/>
                          <a:ea typeface="Times New Roman"/>
                        </a:rPr>
                        <a:t>104</a:t>
                      </a:r>
                      <a:endParaRPr lang="sv-SE" sz="900" b="1" dirty="0">
                        <a:latin typeface="Times New Roman"/>
                        <a:ea typeface="Times New Roman"/>
                      </a:endParaRPr>
                    </a:p>
                  </a:txBody>
                  <a:tcPr marL="100192" marR="10019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744">
                <a:tc gridSpan="4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sv-SE" sz="1100" b="1" dirty="0">
                        <a:latin typeface="Univers"/>
                        <a:ea typeface="Times New Roman"/>
                      </a:endParaRPr>
                    </a:p>
                  </a:txBody>
                  <a:tcPr marL="100192" marR="10019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</a:tr>
              <a:tr h="18174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v-SE" sz="1100" b="1">
                          <a:latin typeface="Univers"/>
                          <a:ea typeface="Times New Roman"/>
                        </a:rPr>
                        <a:t>Log Max 12000XT</a:t>
                      </a:r>
                      <a:endParaRPr lang="sv-SE" sz="900" b="1">
                        <a:latin typeface="Times New Roman"/>
                        <a:ea typeface="Times New Roman"/>
                      </a:endParaRPr>
                    </a:p>
                  </a:txBody>
                  <a:tcPr marL="100192" marR="10019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v-SE" sz="1100" b="1">
                          <a:latin typeface="Univers"/>
                          <a:ea typeface="Times New Roman"/>
                        </a:rPr>
                        <a:t>MSE18-2209</a:t>
                      </a:r>
                      <a:endParaRPr lang="sv-SE" sz="900" b="1">
                        <a:latin typeface="Times New Roman"/>
                        <a:ea typeface="Times New Roman"/>
                      </a:endParaRPr>
                    </a:p>
                  </a:txBody>
                  <a:tcPr marL="100192" marR="10019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v-SE" sz="1100" b="1">
                          <a:latin typeface="Univers"/>
                          <a:ea typeface="Times New Roman"/>
                        </a:rPr>
                        <a:t>90</a:t>
                      </a:r>
                      <a:endParaRPr lang="sv-SE" sz="900" b="1">
                        <a:latin typeface="Times New Roman"/>
                        <a:ea typeface="Times New Roman"/>
                      </a:endParaRPr>
                    </a:p>
                  </a:txBody>
                  <a:tcPr marL="100192" marR="10019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v-SE" sz="1100" b="1" dirty="0">
                          <a:latin typeface="Univers"/>
                          <a:ea typeface="Times New Roman"/>
                        </a:rPr>
                        <a:t>72</a:t>
                      </a:r>
                      <a:endParaRPr lang="sv-SE" sz="900" b="1" dirty="0">
                        <a:latin typeface="Times New Roman"/>
                        <a:ea typeface="Times New Roman"/>
                      </a:endParaRPr>
                    </a:p>
                  </a:txBody>
                  <a:tcPr marL="100192" marR="10019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744">
                <a:tc gridSpan="4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sv-SE" sz="1100" b="1" dirty="0">
                        <a:latin typeface="Univers"/>
                        <a:ea typeface="Times New Roman"/>
                      </a:endParaRPr>
                    </a:p>
                  </a:txBody>
                  <a:tcPr marL="100192" marR="10019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</a:tr>
              <a:tr h="18174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v-SE" sz="1100" b="1">
                          <a:latin typeface="Univers"/>
                          <a:ea typeface="Times New Roman"/>
                        </a:rPr>
                        <a:t>E6</a:t>
                      </a:r>
                    </a:p>
                  </a:txBody>
                  <a:tcPr marL="100192" marR="1001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v-SE" sz="1100" b="1">
                          <a:latin typeface="Univers"/>
                          <a:ea typeface="Times New Roman"/>
                        </a:rPr>
                        <a:t>MS08-627</a:t>
                      </a:r>
                      <a:endParaRPr lang="sv-SE" sz="900" b="1">
                        <a:latin typeface="Times New Roman"/>
                        <a:ea typeface="Times New Roman"/>
                      </a:endParaRPr>
                    </a:p>
                  </a:txBody>
                  <a:tcPr marL="100192" marR="1001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v-SE" sz="1100" b="1">
                          <a:latin typeface="Univers"/>
                          <a:ea typeface="Times New Roman"/>
                        </a:rPr>
                        <a:t>215</a:t>
                      </a:r>
                      <a:endParaRPr lang="sv-SE" sz="900" b="1">
                        <a:latin typeface="Times New Roman"/>
                        <a:ea typeface="Times New Roman"/>
                      </a:endParaRPr>
                    </a:p>
                  </a:txBody>
                  <a:tcPr marL="100192" marR="1001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v-SE" sz="1100" b="1" dirty="0">
                          <a:latin typeface="Univers"/>
                          <a:ea typeface="Times New Roman"/>
                        </a:rPr>
                        <a:t>170</a:t>
                      </a:r>
                      <a:endParaRPr lang="sv-SE" sz="900" b="1" dirty="0">
                        <a:latin typeface="Times New Roman"/>
                        <a:ea typeface="Times New Roman"/>
                      </a:endParaRPr>
                    </a:p>
                  </a:txBody>
                  <a:tcPr marL="100192" marR="1001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1" name="textruta 20"/>
          <p:cNvSpPr txBox="1"/>
          <p:nvPr/>
        </p:nvSpPr>
        <p:spPr>
          <a:xfrm>
            <a:off x="6311348" y="1580322"/>
            <a:ext cx="394583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800" dirty="0" smtClean="0"/>
              <a:t>För att ”Max varvtal” ska gälla måste följande kriterier vara uppfyllda:</a:t>
            </a:r>
          </a:p>
          <a:p>
            <a:r>
              <a:rPr lang="sv-SE" sz="1800" dirty="0" smtClean="0"/>
              <a:t> </a:t>
            </a:r>
          </a:p>
          <a:p>
            <a:r>
              <a:rPr lang="sv-SE" sz="1800" dirty="0" smtClean="0"/>
              <a:t>- bromsramp min. 150 ms</a:t>
            </a:r>
          </a:p>
          <a:p>
            <a:r>
              <a:rPr lang="sv-SE" sz="1800" dirty="0" smtClean="0"/>
              <a:t>- styrsystem inställt i enlighet med  manual för resp. styrsystem. </a:t>
            </a:r>
          </a:p>
          <a:p>
            <a:r>
              <a:rPr lang="sv-SE" sz="1800" dirty="0" smtClean="0"/>
              <a:t> </a:t>
            </a:r>
          </a:p>
          <a:p>
            <a:r>
              <a:rPr lang="sv-SE" sz="1800" dirty="0" smtClean="0"/>
              <a:t>Om ovanstående kriterier ej uppfylls, skall angivna varvtal minskas med 20%.</a:t>
            </a:r>
            <a:endParaRPr lang="sv-SE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Kapitel 3.</a:t>
            </a:r>
            <a:br>
              <a:rPr lang="sv-SE" dirty="0" smtClean="0"/>
            </a:br>
            <a:r>
              <a:rPr lang="sv-SE" dirty="0" smtClean="0">
                <a:solidFill>
                  <a:schemeClr val="accent1"/>
                </a:solidFill>
              </a:rPr>
              <a:t>Sågmotor och svärdmatningsblock</a:t>
            </a:r>
            <a:endParaRPr lang="en-US" dirty="0" smtClean="0">
              <a:solidFill>
                <a:schemeClr val="accent1"/>
              </a:solidFill>
            </a:endParaRPr>
          </a:p>
        </p:txBody>
      </p:sp>
      <p:sp>
        <p:nvSpPr>
          <p:cNvPr id="7" name="Text Placeholder 3"/>
          <p:cNvSpPr txBox="1">
            <a:spLocks/>
          </p:cNvSpPr>
          <p:nvPr/>
        </p:nvSpPr>
        <p:spPr bwMode="auto">
          <a:xfrm>
            <a:off x="7414454" y="5353049"/>
            <a:ext cx="2991816" cy="857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230188" indent="-230188" eaLnBrk="0" hangingPunct="0">
              <a:spcBef>
                <a:spcPct val="50000"/>
              </a:spcBef>
              <a:buClr>
                <a:schemeClr val="tx2"/>
              </a:buClr>
              <a:buSzPct val="75000"/>
              <a:defRPr/>
            </a:pPr>
            <a:r>
              <a:rPr lang="en-US" sz="1800" kern="0" dirty="0" err="1" smtClean="0">
                <a:solidFill>
                  <a:srgbClr val="000000"/>
                </a:solidFill>
                <a:latin typeface="+mj-lt"/>
                <a:cs typeface="+mn-cs"/>
              </a:rPr>
              <a:t>Returslang</a:t>
            </a:r>
            <a:r>
              <a:rPr lang="en-US" sz="1800" kern="0" dirty="0" smtClean="0">
                <a:solidFill>
                  <a:srgbClr val="000000"/>
                </a:solidFill>
                <a:latin typeface="+mj-lt"/>
                <a:cs typeface="+mn-cs"/>
              </a:rPr>
              <a:t> </a:t>
            </a:r>
            <a:r>
              <a:rPr lang="en-US" sz="1800" kern="0" dirty="0" err="1" smtClean="0">
                <a:solidFill>
                  <a:srgbClr val="000000"/>
                </a:solidFill>
                <a:latin typeface="+mj-lt"/>
                <a:cs typeface="+mn-cs"/>
              </a:rPr>
              <a:t>från</a:t>
            </a:r>
            <a:r>
              <a:rPr lang="en-US" sz="1800" kern="0" dirty="0" smtClean="0">
                <a:solidFill>
                  <a:srgbClr val="000000"/>
                </a:solidFill>
                <a:latin typeface="+mj-lt"/>
                <a:cs typeface="+mn-cs"/>
              </a:rPr>
              <a:t> </a:t>
            </a:r>
            <a:r>
              <a:rPr lang="en-US" sz="1800" kern="0" dirty="0" err="1" smtClean="0">
                <a:solidFill>
                  <a:srgbClr val="000000"/>
                </a:solidFill>
                <a:latin typeface="+mj-lt"/>
                <a:cs typeface="+mn-cs"/>
              </a:rPr>
              <a:t>sågmotorn</a:t>
            </a:r>
            <a:endParaRPr lang="en-US" sz="1800" kern="0" dirty="0" smtClean="0">
              <a:solidFill>
                <a:srgbClr val="000000"/>
              </a:solidFill>
              <a:latin typeface="+mj-lt"/>
              <a:cs typeface="+mn-cs"/>
            </a:endParaRPr>
          </a:p>
          <a:p>
            <a:pPr marL="230188" indent="-230188" eaLnBrk="0" hangingPunct="0">
              <a:spcBef>
                <a:spcPct val="50000"/>
              </a:spcBef>
              <a:buClr>
                <a:schemeClr val="tx2"/>
              </a:buClr>
              <a:buSzPct val="75000"/>
              <a:defRPr/>
            </a:pPr>
            <a:r>
              <a:rPr lang="en-US" sz="1800" kern="0" dirty="0" err="1" smtClean="0">
                <a:solidFill>
                  <a:srgbClr val="000000"/>
                </a:solidFill>
                <a:latin typeface="+mj-lt"/>
                <a:cs typeface="+mn-cs"/>
              </a:rPr>
              <a:t>Tryckslang</a:t>
            </a:r>
            <a:r>
              <a:rPr lang="en-US" sz="1800" kern="0" dirty="0" smtClean="0">
                <a:solidFill>
                  <a:srgbClr val="000000"/>
                </a:solidFill>
                <a:latin typeface="+mj-lt"/>
                <a:cs typeface="+mn-cs"/>
              </a:rPr>
              <a:t> till </a:t>
            </a:r>
            <a:r>
              <a:rPr lang="en-US" sz="1800" kern="0" dirty="0" err="1" smtClean="0">
                <a:solidFill>
                  <a:srgbClr val="000000"/>
                </a:solidFill>
                <a:latin typeface="+mj-lt"/>
                <a:cs typeface="+mn-cs"/>
              </a:rPr>
              <a:t>sågmotorn</a:t>
            </a:r>
            <a:endParaRPr lang="en-US" sz="1800" kern="0" dirty="0">
              <a:solidFill>
                <a:srgbClr val="000000"/>
              </a:solidFill>
              <a:latin typeface="+mj-lt"/>
              <a:cs typeface="+mn-cs"/>
            </a:endParaRPr>
          </a:p>
        </p:txBody>
      </p:sp>
      <p:sp>
        <p:nvSpPr>
          <p:cNvPr id="2" name="textruta 1"/>
          <p:cNvSpPr txBox="1"/>
          <p:nvPr/>
        </p:nvSpPr>
        <p:spPr>
          <a:xfrm>
            <a:off x="8082513" y="2013570"/>
            <a:ext cx="2076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800" dirty="0" smtClean="0">
                <a:latin typeface="Univers"/>
              </a:rPr>
              <a:t>Dränering</a:t>
            </a:r>
            <a:endParaRPr lang="sv-SE" sz="1800" dirty="0">
              <a:latin typeface="Univers"/>
            </a:endParaRPr>
          </a:p>
        </p:txBody>
      </p:sp>
      <p:pic>
        <p:nvPicPr>
          <p:cNvPr id="14" name="Bildobjekt 13" descr="Svärdmatningblock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79" y="2965417"/>
            <a:ext cx="3086551" cy="2292383"/>
          </a:xfrm>
          <a:prstGeom prst="rect">
            <a:avLst/>
          </a:prstGeom>
        </p:spPr>
      </p:pic>
      <p:cxnSp>
        <p:nvCxnSpPr>
          <p:cNvPr id="12" name="Rak pil 11"/>
          <p:cNvCxnSpPr/>
          <p:nvPr/>
        </p:nvCxnSpPr>
        <p:spPr bwMode="auto">
          <a:xfrm flipH="1">
            <a:off x="5506278" y="5115339"/>
            <a:ext cx="1666463" cy="162339"/>
          </a:xfrm>
          <a:prstGeom prst="straightConnector1">
            <a:avLst/>
          </a:prstGeom>
          <a:noFill/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17" name="Bildobjekt 16" descr="Sågmotor_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795436" y="2068450"/>
            <a:ext cx="5201920" cy="3901440"/>
          </a:xfrm>
          <a:prstGeom prst="rect">
            <a:avLst/>
          </a:prstGeom>
        </p:spPr>
      </p:pic>
      <p:cxnSp>
        <p:nvCxnSpPr>
          <p:cNvPr id="18" name="Rak pil 17"/>
          <p:cNvCxnSpPr/>
          <p:nvPr/>
        </p:nvCxnSpPr>
        <p:spPr bwMode="auto">
          <a:xfrm flipH="1">
            <a:off x="5602360" y="2226365"/>
            <a:ext cx="2388701" cy="16566"/>
          </a:xfrm>
          <a:prstGeom prst="straightConnector1">
            <a:avLst/>
          </a:prstGeom>
          <a:noFill/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1" name="Rak pil 20"/>
          <p:cNvCxnSpPr/>
          <p:nvPr/>
        </p:nvCxnSpPr>
        <p:spPr bwMode="auto">
          <a:xfrm flipH="1" flipV="1">
            <a:off x="5029200" y="5496339"/>
            <a:ext cx="2395331" cy="417446"/>
          </a:xfrm>
          <a:prstGeom prst="straightConnector1">
            <a:avLst/>
          </a:prstGeom>
          <a:noFill/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3" name="Rak pil 22"/>
          <p:cNvCxnSpPr/>
          <p:nvPr/>
        </p:nvCxnSpPr>
        <p:spPr bwMode="auto">
          <a:xfrm flipH="1">
            <a:off x="5698441" y="5466522"/>
            <a:ext cx="1686333" cy="13255"/>
          </a:xfrm>
          <a:prstGeom prst="straightConnector1">
            <a:avLst/>
          </a:prstGeom>
          <a:noFill/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6" name="textruta 25"/>
          <p:cNvSpPr txBox="1"/>
          <p:nvPr/>
        </p:nvSpPr>
        <p:spPr>
          <a:xfrm>
            <a:off x="7354957" y="4880113"/>
            <a:ext cx="2435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800" dirty="0" smtClean="0"/>
              <a:t>Svärdmatning retur</a:t>
            </a:r>
            <a:endParaRPr lang="sv-SE" sz="1800" dirty="0"/>
          </a:p>
        </p:txBody>
      </p:sp>
      <p:cxnSp>
        <p:nvCxnSpPr>
          <p:cNvPr id="28" name="Rak pil 27"/>
          <p:cNvCxnSpPr/>
          <p:nvPr/>
        </p:nvCxnSpPr>
        <p:spPr bwMode="auto">
          <a:xfrm flipH="1">
            <a:off x="5188226" y="5092149"/>
            <a:ext cx="2209801" cy="215347"/>
          </a:xfrm>
          <a:prstGeom prst="straightConnector1">
            <a:avLst/>
          </a:prstGeom>
          <a:noFill/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0" name="Rak pil 29"/>
          <p:cNvCxnSpPr>
            <a:stCxn id="32" idx="1"/>
          </p:cNvCxnSpPr>
          <p:nvPr/>
        </p:nvCxnSpPr>
        <p:spPr bwMode="auto">
          <a:xfrm flipH="1">
            <a:off x="5499654" y="4647335"/>
            <a:ext cx="1885120" cy="494509"/>
          </a:xfrm>
          <a:prstGeom prst="straightConnector1">
            <a:avLst/>
          </a:prstGeom>
          <a:noFill/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2" name="textruta 31"/>
          <p:cNvSpPr txBox="1"/>
          <p:nvPr/>
        </p:nvSpPr>
        <p:spPr>
          <a:xfrm>
            <a:off x="7384774" y="4462669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800" dirty="0" smtClean="0"/>
              <a:t>Tryck till nedre block</a:t>
            </a:r>
            <a:endParaRPr lang="sv-SE" sz="1800" dirty="0"/>
          </a:p>
        </p:txBody>
      </p:sp>
      <p:sp>
        <p:nvSpPr>
          <p:cNvPr id="35" name="textruta 34"/>
          <p:cNvSpPr txBox="1"/>
          <p:nvPr/>
        </p:nvSpPr>
        <p:spPr>
          <a:xfrm>
            <a:off x="337930" y="1699591"/>
            <a:ext cx="2912166" cy="646331"/>
          </a:xfrm>
          <a:prstGeom prst="rect">
            <a:avLst/>
          </a:prstGeom>
          <a:solidFill>
            <a:schemeClr val="accent2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sv-SE" sz="1800" dirty="0" smtClean="0"/>
              <a:t>Strypning 0,9 mm för svärdmatning.</a:t>
            </a:r>
            <a:endParaRPr lang="sv-SE" sz="1800" dirty="0"/>
          </a:p>
        </p:txBody>
      </p:sp>
      <p:cxnSp>
        <p:nvCxnSpPr>
          <p:cNvPr id="36" name="Rak pil 35"/>
          <p:cNvCxnSpPr/>
          <p:nvPr/>
        </p:nvCxnSpPr>
        <p:spPr bwMode="auto">
          <a:xfrm>
            <a:off x="2236304" y="2365513"/>
            <a:ext cx="457200" cy="1282148"/>
          </a:xfrm>
          <a:prstGeom prst="straightConnector1">
            <a:avLst/>
          </a:prstGeom>
          <a:noFill/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9" name="Rak pil 38"/>
          <p:cNvCxnSpPr/>
          <p:nvPr/>
        </p:nvCxnSpPr>
        <p:spPr bwMode="auto">
          <a:xfrm>
            <a:off x="2236304" y="2345635"/>
            <a:ext cx="3011557" cy="2206487"/>
          </a:xfrm>
          <a:prstGeom prst="straightConnector1">
            <a:avLst/>
          </a:prstGeom>
          <a:noFill/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7" name="textruta 46"/>
          <p:cNvSpPr txBox="1"/>
          <p:nvPr/>
        </p:nvSpPr>
        <p:spPr>
          <a:xfrm>
            <a:off x="178905" y="5310809"/>
            <a:ext cx="3190461" cy="1200329"/>
          </a:xfrm>
          <a:prstGeom prst="rect">
            <a:avLst/>
          </a:prstGeom>
          <a:solidFill>
            <a:schemeClr val="accent2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sv-SE" sz="1800" dirty="0" smtClean="0"/>
              <a:t>Reducerare för svärdmatning Stängs helt och öppnas sedan 2 varv vid grundinställning.</a:t>
            </a:r>
            <a:endParaRPr lang="sv-SE" sz="1800" dirty="0"/>
          </a:p>
        </p:txBody>
      </p:sp>
      <p:cxnSp>
        <p:nvCxnSpPr>
          <p:cNvPr id="48" name="Rak pil 47"/>
          <p:cNvCxnSpPr/>
          <p:nvPr/>
        </p:nvCxnSpPr>
        <p:spPr bwMode="auto">
          <a:xfrm flipV="1">
            <a:off x="1033670" y="3776871"/>
            <a:ext cx="79513" cy="1540564"/>
          </a:xfrm>
          <a:prstGeom prst="straightConnector1">
            <a:avLst/>
          </a:prstGeom>
          <a:noFill/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Kapitel 3.</a:t>
            </a:r>
            <a:br>
              <a:rPr lang="sv-SE" dirty="0" smtClean="0"/>
            </a:br>
            <a:r>
              <a:rPr lang="sv-SE" dirty="0" smtClean="0"/>
              <a:t>Easy </a:t>
            </a:r>
            <a:r>
              <a:rPr lang="sv-SE" dirty="0" err="1" smtClean="0"/>
              <a:t>Greasy</a:t>
            </a:r>
            <a:endParaRPr lang="sv-SE" dirty="0"/>
          </a:p>
        </p:txBody>
      </p:sp>
      <p:pic>
        <p:nvPicPr>
          <p:cNvPr id="4" name="Picture 9" descr="EG_schema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80077" y="4718718"/>
            <a:ext cx="1950921" cy="148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ktangel 5"/>
          <p:cNvSpPr/>
          <p:nvPr/>
        </p:nvSpPr>
        <p:spPr>
          <a:xfrm>
            <a:off x="5037173" y="1439454"/>
            <a:ext cx="5316183" cy="646331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sz="1800" dirty="0" smtClean="0">
                <a:latin typeface="Univers" pitchFamily="34" charset="0"/>
              </a:rPr>
              <a:t>Log Max </a:t>
            </a:r>
            <a:r>
              <a:rPr lang="en-US" sz="1800" dirty="0" err="1" smtClean="0">
                <a:latin typeface="Univers" pitchFamily="34" charset="0"/>
              </a:rPr>
              <a:t>egna</a:t>
            </a:r>
            <a:r>
              <a:rPr lang="en-US" sz="1800" dirty="0" smtClean="0">
                <a:latin typeface="Univers" pitchFamily="34" charset="0"/>
              </a:rPr>
              <a:t> </a:t>
            </a:r>
            <a:r>
              <a:rPr lang="en-US" sz="1800" dirty="0" err="1" smtClean="0">
                <a:latin typeface="Univers" pitchFamily="34" charset="0"/>
              </a:rPr>
              <a:t>kedjesmörjning</a:t>
            </a:r>
            <a:r>
              <a:rPr lang="en-US" sz="1800" dirty="0" smtClean="0">
                <a:latin typeface="Univers" pitchFamily="34" charset="0"/>
              </a:rPr>
              <a:t>, </a:t>
            </a:r>
            <a:r>
              <a:rPr lang="en-US" sz="1800" dirty="0" err="1" smtClean="0">
                <a:latin typeface="Univers" pitchFamily="34" charset="0"/>
              </a:rPr>
              <a:t>monterad</a:t>
            </a:r>
            <a:r>
              <a:rPr lang="en-US" sz="1800" dirty="0" smtClean="0">
                <a:latin typeface="Univers" pitchFamily="34" charset="0"/>
              </a:rPr>
              <a:t> </a:t>
            </a:r>
            <a:r>
              <a:rPr lang="en-US" sz="1800" dirty="0" err="1" smtClean="0">
                <a:latin typeface="Univers" pitchFamily="34" charset="0"/>
              </a:rPr>
              <a:t>direkt</a:t>
            </a:r>
            <a:r>
              <a:rPr lang="en-US" sz="1800" dirty="0" smtClean="0">
                <a:latin typeface="Univers" pitchFamily="34" charset="0"/>
              </a:rPr>
              <a:t> på </a:t>
            </a:r>
            <a:r>
              <a:rPr lang="en-US" sz="1800" dirty="0" err="1" smtClean="0">
                <a:latin typeface="Univers" pitchFamily="34" charset="0"/>
              </a:rPr>
              <a:t>oljetanken</a:t>
            </a:r>
            <a:r>
              <a:rPr lang="en-US" sz="1800" dirty="0" smtClean="0">
                <a:latin typeface="Univers" pitchFamily="34" charset="0"/>
              </a:rPr>
              <a:t> </a:t>
            </a:r>
            <a:r>
              <a:rPr lang="en-US" sz="1800" dirty="0" err="1" smtClean="0">
                <a:latin typeface="Univers" pitchFamily="34" charset="0"/>
              </a:rPr>
              <a:t>nere</a:t>
            </a:r>
            <a:r>
              <a:rPr lang="en-US" sz="1800" dirty="0" smtClean="0">
                <a:latin typeface="Univers" pitchFamily="34" charset="0"/>
              </a:rPr>
              <a:t> </a:t>
            </a:r>
            <a:r>
              <a:rPr lang="en-US" sz="1800" dirty="0" err="1" smtClean="0">
                <a:latin typeface="Univers" pitchFamily="34" charset="0"/>
              </a:rPr>
              <a:t>i</a:t>
            </a:r>
            <a:r>
              <a:rPr lang="en-US" sz="1800" dirty="0" smtClean="0">
                <a:latin typeface="Univers" pitchFamily="34" charset="0"/>
              </a:rPr>
              <a:t> </a:t>
            </a:r>
            <a:r>
              <a:rPr lang="en-US" sz="1800" dirty="0" err="1" smtClean="0">
                <a:latin typeface="Univers" pitchFamily="34" charset="0"/>
              </a:rPr>
              <a:t>såglådan</a:t>
            </a:r>
            <a:r>
              <a:rPr lang="en-US" sz="1800" dirty="0" smtClean="0">
                <a:latin typeface="Univers" pitchFamily="34" charset="0"/>
              </a:rPr>
              <a:t>.</a:t>
            </a:r>
            <a:endParaRPr lang="sv-SE" sz="1800" dirty="0"/>
          </a:p>
        </p:txBody>
      </p:sp>
      <p:pic>
        <p:nvPicPr>
          <p:cNvPr id="8" name="Bildobjekt 7" descr="Easy Greas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747" y="1432346"/>
            <a:ext cx="3683773" cy="2762830"/>
          </a:xfrm>
          <a:prstGeom prst="rect">
            <a:avLst/>
          </a:prstGeom>
        </p:spPr>
      </p:pic>
      <p:pic>
        <p:nvPicPr>
          <p:cNvPr id="10" name="Bildobjekt 9" descr="Easy Grease_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6951" y="2352502"/>
            <a:ext cx="3076575" cy="4943475"/>
          </a:xfrm>
          <a:prstGeom prst="rect">
            <a:avLst/>
          </a:prstGeom>
        </p:spPr>
      </p:pic>
      <p:pic>
        <p:nvPicPr>
          <p:cNvPr id="11" name="Bildobjekt 10" descr="Easy Grease_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27451" y="2715487"/>
            <a:ext cx="3239671" cy="23236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Innehåll</a:t>
            </a:r>
            <a:endParaRPr lang="en-US" dirty="0" smtClean="0"/>
          </a:p>
        </p:txBody>
      </p:sp>
      <p:sp>
        <p:nvSpPr>
          <p:cNvPr id="22531" name="Content Placeholder 2"/>
          <p:cNvSpPr>
            <a:spLocks noGrp="1"/>
          </p:cNvSpPr>
          <p:nvPr>
            <p:ph idx="1"/>
          </p:nvPr>
        </p:nvSpPr>
        <p:spPr>
          <a:xfrm>
            <a:off x="1800225" y="1655763"/>
            <a:ext cx="6840538" cy="5040312"/>
          </a:xfrm>
        </p:spPr>
        <p:txBody>
          <a:bodyPr/>
          <a:lstStyle/>
          <a:p>
            <a:r>
              <a:rPr lang="sv-SE" dirty="0" smtClean="0"/>
              <a:t>Kapitel 1. – Terminologi		               3-5</a:t>
            </a:r>
          </a:p>
          <a:p>
            <a:endParaRPr lang="sv-SE" dirty="0" smtClean="0"/>
          </a:p>
          <a:p>
            <a:r>
              <a:rPr lang="sv-SE" dirty="0" smtClean="0"/>
              <a:t>Kapitel 2. – Ram			6-9</a:t>
            </a:r>
          </a:p>
          <a:p>
            <a:pPr>
              <a:buFont typeface="Arial" charset="0"/>
              <a:buNone/>
            </a:pPr>
            <a:endParaRPr lang="sv-SE" dirty="0" smtClean="0"/>
          </a:p>
          <a:p>
            <a:r>
              <a:rPr lang="sv-SE" dirty="0" smtClean="0"/>
              <a:t>Kapitel 3. – Hydraulsystemet              	10-36</a:t>
            </a:r>
          </a:p>
          <a:p>
            <a:endParaRPr lang="sv-SE" dirty="0" smtClean="0"/>
          </a:p>
          <a:p>
            <a:r>
              <a:rPr lang="sv-SE" dirty="0" smtClean="0"/>
              <a:t>Kapitel 4. –  Elsystem 	                             37-68</a:t>
            </a:r>
          </a:p>
          <a:p>
            <a:endParaRPr lang="sv-SE" dirty="0" smtClean="0"/>
          </a:p>
          <a:p>
            <a:r>
              <a:rPr lang="sv-SE" dirty="0" smtClean="0"/>
              <a:t>Kapitel 5. – Tillbehör		               69-81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Säkerhet</a:t>
            </a:r>
            <a:endParaRPr lang="sv-SE" dirty="0"/>
          </a:p>
        </p:txBody>
      </p:sp>
      <p:graphicFrame>
        <p:nvGraphicFramePr>
          <p:cNvPr id="130050" name="Object 5"/>
          <p:cNvGraphicFramePr>
            <a:graphicFrameLocks noChangeAspect="1"/>
          </p:cNvGraphicFramePr>
          <p:nvPr/>
        </p:nvGraphicFramePr>
        <p:xfrm>
          <a:off x="1226133" y="5339853"/>
          <a:ext cx="449262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0186" name="ClipArt" r:id="rId3" imgW="476316" imgH="419048" progId="">
                  <p:embed/>
                </p:oleObj>
              </mc:Choice>
              <mc:Fallback>
                <p:oleObj name="ClipArt" r:id="rId3" imgW="476316" imgH="419048" progId="">
                  <p:embed/>
                  <p:pic>
                    <p:nvPicPr>
                      <p:cNvPr id="0" name="Picture 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26133" y="5339853"/>
                        <a:ext cx="449262" cy="381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0051" name="Object 5"/>
          <p:cNvGraphicFramePr>
            <a:graphicFrameLocks noChangeAspect="1"/>
          </p:cNvGraphicFramePr>
          <p:nvPr/>
        </p:nvGraphicFramePr>
        <p:xfrm>
          <a:off x="1162329" y="2458624"/>
          <a:ext cx="449263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0187" name="ClipArt" r:id="rId5" imgW="476316" imgH="419048" progId="">
                  <p:embed/>
                </p:oleObj>
              </mc:Choice>
              <mc:Fallback>
                <p:oleObj name="ClipArt" r:id="rId5" imgW="476316" imgH="419048" progId="">
                  <p:embed/>
                  <p:pic>
                    <p:nvPicPr>
                      <p:cNvPr id="0" name="Picture 3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62329" y="2458624"/>
                        <a:ext cx="449263" cy="381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0052" name="Object 5"/>
          <p:cNvGraphicFramePr>
            <a:graphicFrameLocks noChangeAspect="1"/>
          </p:cNvGraphicFramePr>
          <p:nvPr/>
        </p:nvGraphicFramePr>
        <p:xfrm>
          <a:off x="1195591" y="4412886"/>
          <a:ext cx="449262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0188" name="ClipArt" r:id="rId6" imgW="476316" imgH="419048" progId="">
                  <p:embed/>
                </p:oleObj>
              </mc:Choice>
              <mc:Fallback>
                <p:oleObj name="ClipArt" r:id="rId6" imgW="476316" imgH="419048" progId="">
                  <p:embed/>
                  <p:pic>
                    <p:nvPicPr>
                      <p:cNvPr id="0" name="Picture 3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5591" y="4412886"/>
                        <a:ext cx="449262" cy="381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0053" name="Object 5"/>
          <p:cNvGraphicFramePr>
            <a:graphicFrameLocks noChangeAspect="1"/>
          </p:cNvGraphicFramePr>
          <p:nvPr/>
        </p:nvGraphicFramePr>
        <p:xfrm>
          <a:off x="1170697" y="3344596"/>
          <a:ext cx="449263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0189" name="ClipArt" r:id="rId7" imgW="476316" imgH="419048" progId="">
                  <p:embed/>
                </p:oleObj>
              </mc:Choice>
              <mc:Fallback>
                <p:oleObj name="ClipArt" r:id="rId7" imgW="476316" imgH="419048" progId="">
                  <p:embed/>
                  <p:pic>
                    <p:nvPicPr>
                      <p:cNvPr id="0" name="Picture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70697" y="3344596"/>
                        <a:ext cx="449263" cy="381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1678540" y="2313816"/>
            <a:ext cx="7015162" cy="3524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sv-SE" sz="1800" b="0" dirty="0"/>
              <a:t>Se till att aggregatet är trycklöst vid anslutning och demontering av manometer!</a:t>
            </a:r>
            <a:br>
              <a:rPr lang="sv-SE" sz="1800" b="0" dirty="0"/>
            </a:br>
            <a:endParaRPr lang="sv-SE" sz="1800" b="0" dirty="0"/>
          </a:p>
          <a:p>
            <a:pPr algn="l">
              <a:spcBef>
                <a:spcPct val="50000"/>
              </a:spcBef>
            </a:pPr>
            <a:r>
              <a:rPr lang="sv-SE" sz="1800" b="0" dirty="0"/>
              <a:t>Vid allt arbete på aggregatet skall dieselmotorn vara avstängd och aggregatet trycklöst!</a:t>
            </a:r>
          </a:p>
          <a:p>
            <a:pPr algn="l">
              <a:spcBef>
                <a:spcPct val="50000"/>
              </a:spcBef>
            </a:pPr>
            <a:endParaRPr lang="sv-SE" sz="1800" b="0" dirty="0"/>
          </a:p>
          <a:p>
            <a:pPr algn="l"/>
            <a:r>
              <a:rPr lang="sv-SE" sz="1800" b="0" dirty="0"/>
              <a:t>Koppla loss kabel 4 , ”</a:t>
            </a:r>
            <a:r>
              <a:rPr lang="sv-SE" sz="1800" b="0" dirty="0" err="1"/>
              <a:t>Tilt</a:t>
            </a:r>
            <a:r>
              <a:rPr lang="sv-SE" sz="1800" b="0" dirty="0"/>
              <a:t> </a:t>
            </a:r>
            <a:r>
              <a:rPr lang="sv-SE" sz="1800" b="0" dirty="0" err="1" smtClean="0"/>
              <a:t>up</a:t>
            </a:r>
            <a:r>
              <a:rPr lang="sv-SE" sz="1800" b="0" dirty="0"/>
              <a:t>”, från ventilen innan mätningar påbörjas! Aggregatet skall vara trycklöst när kabel 4 återmonteras!</a:t>
            </a:r>
            <a:br>
              <a:rPr lang="sv-SE" sz="1800" b="0" dirty="0"/>
            </a:br>
            <a:r>
              <a:rPr lang="sv-SE" sz="1800" b="0" dirty="0" smtClean="0"/>
              <a:t/>
            </a:r>
            <a:br>
              <a:rPr lang="sv-SE" sz="1800" b="0" dirty="0" smtClean="0"/>
            </a:br>
            <a:r>
              <a:rPr lang="sv-SE" sz="1800" b="0" dirty="0"/>
              <a:t/>
            </a:r>
            <a:br>
              <a:rPr lang="sv-SE" sz="1800" b="0" dirty="0"/>
            </a:br>
            <a:r>
              <a:rPr lang="sv-SE" sz="1800" b="0" dirty="0"/>
              <a:t>Se upp för hjularmarna när du öppnar och stänger aggregatet!</a:t>
            </a:r>
            <a:r>
              <a:rPr lang="sv-SE" b="0" dirty="0"/>
              <a:t> </a:t>
            </a:r>
            <a:endParaRPr lang="sv-SE" sz="1800" b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Kapitel 3.</a:t>
            </a:r>
            <a:br>
              <a:rPr lang="sv-SE" dirty="0" smtClean="0"/>
            </a:br>
            <a:r>
              <a:rPr lang="sv-SE" dirty="0" smtClean="0"/>
              <a:t>Tryckinställningar Log Max 928</a:t>
            </a:r>
            <a:endParaRPr lang="sv-SE" dirty="0"/>
          </a:p>
        </p:txBody>
      </p:sp>
      <p:graphicFrame>
        <p:nvGraphicFramePr>
          <p:cNvPr id="3" name="Group 115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5830246"/>
              </p:ext>
            </p:extLst>
          </p:nvPr>
        </p:nvGraphicFramePr>
        <p:xfrm>
          <a:off x="6301407" y="1416658"/>
          <a:ext cx="3637723" cy="4128051"/>
        </p:xfrm>
        <a:graphic>
          <a:graphicData uri="http://schemas.openxmlformats.org/drawingml/2006/table">
            <a:tbl>
              <a:tblPr/>
              <a:tblGrid>
                <a:gridCol w="1625180"/>
                <a:gridCol w="1111037"/>
                <a:gridCol w="901506"/>
              </a:tblGrid>
              <a:tr h="3782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50825" algn="l"/>
                        </a:tabLst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Function</a:t>
                      </a:r>
                      <a:endPara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50825" algn="l"/>
                        </a:tabLst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Test point</a:t>
                      </a:r>
                      <a:endPara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50825" algn="l"/>
                        </a:tabLst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Reducer</a:t>
                      </a:r>
                      <a:endParaRPr kumimoji="0" lang="sv-SE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50825" algn="l"/>
                        </a:tabLst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valve</a:t>
                      </a:r>
                      <a:endPara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278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Huvudtryck</a:t>
                      </a:r>
                      <a:endPara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“MP"</a:t>
                      </a:r>
                      <a:endPara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v-SE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278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Mata </a:t>
                      </a:r>
                      <a:r>
                        <a:rPr kumimoji="0" lang="en-US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fram</a:t>
                      </a:r>
                      <a:endPara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v-SE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278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Mata back</a:t>
                      </a:r>
                      <a:endPara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v-SE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278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Servotryck</a:t>
                      </a:r>
                      <a:endPara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"PS"</a:t>
                      </a:r>
                      <a:endPara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v-SE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311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Nedre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en-US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kvistkniv</a:t>
                      </a:r>
                      <a:endPara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“MP2" </a:t>
                      </a:r>
                      <a:endPara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R 1</a:t>
                      </a:r>
                      <a:endPara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311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Kvistknivar</a:t>
                      </a:r>
                      <a:endPara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“MP2"</a:t>
                      </a:r>
                      <a:r>
                        <a:rPr kumimoji="0" lang="en-US" sz="10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</a:t>
                      </a:r>
                      <a:endPara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R 1</a:t>
                      </a:r>
                      <a:endPara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278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Fälllänk</a:t>
                      </a:r>
                      <a:endPara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“MP2"</a:t>
                      </a:r>
                      <a:endPara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R 1</a:t>
                      </a:r>
                      <a:endPara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278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Hjularmar</a:t>
                      </a:r>
                      <a:endPara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“M4" </a:t>
                      </a:r>
                      <a:endPara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R 3</a:t>
                      </a:r>
                      <a:endPara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278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Svärdmatning</a:t>
                      </a:r>
                      <a:endPara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"SM" </a:t>
                      </a:r>
                      <a:endPara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R 5</a:t>
                      </a:r>
                      <a:endPara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278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Svärdretur</a:t>
                      </a:r>
                      <a:endPara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“M3”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R 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278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Mäthjul</a:t>
                      </a:r>
                      <a:endPara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"M6"</a:t>
                      </a:r>
                      <a:endPara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R 6</a:t>
                      </a:r>
                      <a:endPara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278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Färgmärkning</a:t>
                      </a:r>
                      <a:endPara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”M”</a:t>
                      </a:r>
                      <a:endPara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R 9</a:t>
                      </a:r>
                      <a:endPara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8717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charset="0"/>
                        </a:rPr>
                        <a:t>Dränering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charset="0"/>
                        </a:rPr>
                        <a:t>/</a:t>
                      </a:r>
                      <a:r>
                        <a:rPr kumimoji="0" lang="en-US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charset="0"/>
                        </a:rPr>
                        <a:t>Retur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en-US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charset="0"/>
                        </a:rPr>
                        <a:t>tryck</a:t>
                      </a:r>
                      <a:endPara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“DR”</a:t>
                      </a:r>
                      <a:r>
                        <a:rPr lang="en-US" sz="1000" kern="1200" baseline="300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/ “TE”</a:t>
                      </a:r>
                      <a:endPara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Se </a:t>
                      </a:r>
                      <a:r>
                        <a:rPr lang="en-US" sz="10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installationsanvisningar</a:t>
                      </a:r>
                      <a:r>
                        <a:rPr lang="en-US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000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för</a:t>
                      </a:r>
                      <a:r>
                        <a:rPr lang="en-US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000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mer</a:t>
                      </a:r>
                      <a:r>
                        <a:rPr lang="en-US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info,</a:t>
                      </a:r>
                      <a:endPara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" name="textruta 4"/>
          <p:cNvSpPr txBox="1"/>
          <p:nvPr/>
        </p:nvSpPr>
        <p:spPr>
          <a:xfrm>
            <a:off x="6319724" y="5700594"/>
            <a:ext cx="234842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000" dirty="0" smtClean="0"/>
              <a:t>Justera trycken enligt manualen.</a:t>
            </a:r>
            <a:endParaRPr lang="sv-SE" sz="1000" dirty="0"/>
          </a:p>
        </p:txBody>
      </p:sp>
      <p:sp>
        <p:nvSpPr>
          <p:cNvPr id="235858" name="Rectangle 1362"/>
          <p:cNvSpPr>
            <a:spLocks noChangeArrowheads="1"/>
          </p:cNvSpPr>
          <p:nvPr/>
        </p:nvSpPr>
        <p:spPr bwMode="auto">
          <a:xfrm>
            <a:off x="0" y="0"/>
            <a:ext cx="10693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v-SE"/>
          </a:p>
        </p:txBody>
      </p:sp>
      <p:pic>
        <p:nvPicPr>
          <p:cNvPr id="6" name="Bildobjekt 5" descr="Vänster block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216" y="1416568"/>
            <a:ext cx="3158297" cy="4177977"/>
          </a:xfrm>
          <a:prstGeom prst="rect">
            <a:avLst/>
          </a:prstGeom>
        </p:spPr>
      </p:pic>
      <p:pic>
        <p:nvPicPr>
          <p:cNvPr id="7" name="Bildobjekt 6" descr="Höger block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9945" y="1403107"/>
            <a:ext cx="2600325" cy="2190750"/>
          </a:xfrm>
          <a:prstGeom prst="rect">
            <a:avLst/>
          </a:prstGeom>
        </p:spPr>
      </p:pic>
      <p:pic>
        <p:nvPicPr>
          <p:cNvPr id="8" name="Bildobjekt 7" descr="Nedre block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8349" y="3977341"/>
            <a:ext cx="3067050" cy="2647950"/>
          </a:xfrm>
          <a:prstGeom prst="rect">
            <a:avLst/>
          </a:prstGeom>
        </p:spPr>
      </p:pic>
      <p:pic>
        <p:nvPicPr>
          <p:cNvPr id="9" name="Bildobjekt 8" descr="Färgblock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1206" y="5138530"/>
            <a:ext cx="1221110" cy="1759226"/>
          </a:xfrm>
          <a:prstGeom prst="rect">
            <a:avLst/>
          </a:prstGeom>
        </p:spPr>
      </p:pic>
      <p:sp>
        <p:nvSpPr>
          <p:cNvPr id="10" name="textruta 9"/>
          <p:cNvSpPr txBox="1"/>
          <p:nvPr/>
        </p:nvSpPr>
        <p:spPr>
          <a:xfrm>
            <a:off x="3896139" y="6440557"/>
            <a:ext cx="50689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v-SE" sz="1000" b="1" dirty="0" smtClean="0"/>
              <a:t>M 3</a:t>
            </a:r>
            <a:endParaRPr lang="sv-SE" sz="1000" b="1" dirty="0"/>
          </a:p>
        </p:txBody>
      </p:sp>
      <p:sp>
        <p:nvSpPr>
          <p:cNvPr id="12" name="textruta 11"/>
          <p:cNvSpPr txBox="1"/>
          <p:nvPr/>
        </p:nvSpPr>
        <p:spPr>
          <a:xfrm>
            <a:off x="3001617" y="3429000"/>
            <a:ext cx="1560444" cy="246221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sv-SE" sz="1000" b="1" dirty="0" smtClean="0"/>
              <a:t>TE (Montera mätuttag)</a:t>
            </a:r>
            <a:endParaRPr lang="sv-SE" sz="1000" b="1" dirty="0"/>
          </a:p>
        </p:txBody>
      </p:sp>
      <p:cxnSp>
        <p:nvCxnSpPr>
          <p:cNvPr id="16" name="Rak pil 15"/>
          <p:cNvCxnSpPr/>
          <p:nvPr/>
        </p:nvCxnSpPr>
        <p:spPr bwMode="auto">
          <a:xfrm flipH="1">
            <a:off x="2653748" y="3299791"/>
            <a:ext cx="188843" cy="59635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0" name="Rak 19"/>
          <p:cNvCxnSpPr>
            <a:endCxn id="12" idx="1"/>
          </p:cNvCxnSpPr>
          <p:nvPr/>
        </p:nvCxnSpPr>
        <p:spPr bwMode="auto">
          <a:xfrm>
            <a:off x="2822713" y="3299791"/>
            <a:ext cx="178904" cy="25232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1" name="textruta 20"/>
          <p:cNvSpPr txBox="1"/>
          <p:nvPr/>
        </p:nvSpPr>
        <p:spPr>
          <a:xfrm>
            <a:off x="6311349" y="6092687"/>
            <a:ext cx="1580322" cy="40011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sv-SE" sz="1000" b="1" dirty="0" smtClean="0"/>
              <a:t>Maximalt tryck 210 bar</a:t>
            </a:r>
          </a:p>
          <a:p>
            <a:r>
              <a:rPr lang="sv-SE" sz="1000" b="1" dirty="0" smtClean="0"/>
              <a:t>Maximalt flöde 140l/m</a:t>
            </a:r>
            <a:endParaRPr lang="sv-SE" sz="1000" b="1" dirty="0"/>
          </a:p>
        </p:txBody>
      </p:sp>
      <p:sp>
        <p:nvSpPr>
          <p:cNvPr id="15" name="Rektangel 14"/>
          <p:cNvSpPr/>
          <p:nvPr/>
        </p:nvSpPr>
        <p:spPr bwMode="auto">
          <a:xfrm>
            <a:off x="2673626" y="1709530"/>
            <a:ext cx="417444" cy="536713"/>
          </a:xfrm>
          <a:prstGeom prst="rect">
            <a:avLst/>
          </a:prstGeom>
          <a:solidFill>
            <a:schemeClr val="bg1"/>
          </a:solidFill>
          <a:ln w="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Kontrollera trycket från basmaskin.</a:t>
            </a:r>
            <a:br>
              <a:rPr lang="sv-SE" dirty="0" smtClean="0"/>
            </a:br>
            <a:r>
              <a:rPr lang="sv-SE" sz="1600" dirty="0"/>
              <a:t>Om basmaskinens hydraulsystem har två trycknivåer måste båda trycken kontrolleras/ justeras. </a:t>
            </a:r>
            <a:r>
              <a:rPr lang="sv-SE" sz="1600" dirty="0" smtClean="0"/>
              <a:t/>
            </a:r>
            <a:br>
              <a:rPr lang="sv-SE" sz="1600" dirty="0" smtClean="0"/>
            </a:br>
            <a:r>
              <a:rPr lang="sv-SE" sz="1600" dirty="0" smtClean="0"/>
              <a:t>Börja </a:t>
            </a:r>
            <a:r>
              <a:rPr lang="sv-SE" sz="1600" dirty="0"/>
              <a:t>med att ställa in högtrycket enligt nedan. </a:t>
            </a:r>
            <a:r>
              <a:rPr lang="sv-SE" dirty="0"/>
              <a:t/>
            </a:r>
            <a:br>
              <a:rPr lang="sv-SE" dirty="0"/>
            </a:br>
            <a:endParaRPr lang="sv-SE" dirty="0"/>
          </a:p>
        </p:txBody>
      </p:sp>
      <p:sp>
        <p:nvSpPr>
          <p:cNvPr id="3" name="Text Box 17"/>
          <p:cNvSpPr txBox="1">
            <a:spLocks noChangeArrowheads="1"/>
          </p:cNvSpPr>
          <p:nvPr/>
        </p:nvSpPr>
        <p:spPr bwMode="auto">
          <a:xfrm>
            <a:off x="687583" y="2594113"/>
            <a:ext cx="4391025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defRPr sz="2400" b="1">
                <a:solidFill>
                  <a:schemeClr val="tx1"/>
                </a:solidFill>
                <a:latin typeface="Univers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Univers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Univers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Univers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Univers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Univers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Univers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Univers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Univers" pitchFamily="34" charset="0"/>
              </a:defRPr>
            </a:lvl9pPr>
          </a:lstStyle>
          <a:p>
            <a:pPr algn="l">
              <a:spcBef>
                <a:spcPct val="50000"/>
              </a:spcBef>
              <a:buFontTx/>
              <a:buAutoNum type="arabicPeriod"/>
            </a:pPr>
            <a:r>
              <a:rPr lang="sv-SE" sz="1800" b="0" dirty="0">
                <a:solidFill>
                  <a:srgbClr val="FF0000"/>
                </a:solidFill>
              </a:rPr>
              <a:t>Stäng av dieselmotorn!</a:t>
            </a:r>
            <a:br>
              <a:rPr lang="sv-SE" sz="1800" b="0" dirty="0">
                <a:solidFill>
                  <a:srgbClr val="FF0000"/>
                </a:solidFill>
              </a:rPr>
            </a:br>
            <a:r>
              <a:rPr lang="sv-SE" sz="1800" b="0" dirty="0"/>
              <a:t>Anslut manometern till mätuttag </a:t>
            </a:r>
            <a:r>
              <a:rPr lang="sv-SE" sz="1800" b="0" dirty="0" smtClean="0"/>
              <a:t>MP </a:t>
            </a:r>
            <a:r>
              <a:rPr lang="sv-SE" sz="1800" b="0" dirty="0"/>
              <a:t>på </a:t>
            </a:r>
            <a:r>
              <a:rPr lang="sv-SE" sz="1800" b="0" dirty="0" smtClean="0"/>
              <a:t>vänster </a:t>
            </a:r>
            <a:r>
              <a:rPr lang="sv-SE" sz="1800" b="0" dirty="0"/>
              <a:t>block.</a:t>
            </a:r>
            <a:r>
              <a:rPr lang="sv-SE" sz="1800" b="0" dirty="0">
                <a:solidFill>
                  <a:srgbClr val="FF0000"/>
                </a:solidFill>
              </a:rPr>
              <a:t> </a:t>
            </a:r>
          </a:p>
          <a:p>
            <a:pPr algn="l">
              <a:spcBef>
                <a:spcPct val="50000"/>
              </a:spcBef>
              <a:buFontTx/>
              <a:buAutoNum type="arabicPeriod"/>
            </a:pPr>
            <a:r>
              <a:rPr lang="sv-SE" sz="1800" b="0" dirty="0"/>
              <a:t>Koppla loss kabel 9, ”Mata fram”. </a:t>
            </a:r>
          </a:p>
          <a:p>
            <a:pPr algn="l">
              <a:spcBef>
                <a:spcPct val="50000"/>
              </a:spcBef>
              <a:buFontTx/>
              <a:buAutoNum type="arabicPeriod"/>
            </a:pPr>
            <a:r>
              <a:rPr lang="sv-SE" sz="1800" b="0" dirty="0"/>
              <a:t>Starta motorn, </a:t>
            </a:r>
            <a:r>
              <a:rPr lang="sv-SE" sz="1800" b="0" dirty="0" smtClean="0"/>
              <a:t>aktivera </a:t>
            </a:r>
            <a:r>
              <a:rPr lang="sv-SE" sz="1800" b="0" dirty="0"/>
              <a:t>arbetsvarv och stäng aggregatet.</a:t>
            </a:r>
          </a:p>
          <a:p>
            <a:pPr algn="l">
              <a:spcBef>
                <a:spcPct val="50000"/>
              </a:spcBef>
              <a:buFontTx/>
              <a:buAutoNum type="arabicPeriod"/>
            </a:pPr>
            <a:r>
              <a:rPr lang="sv-SE" sz="1800" b="0" dirty="0"/>
              <a:t>Aktivera ”Mata fram”</a:t>
            </a:r>
          </a:p>
          <a:p>
            <a:pPr algn="l">
              <a:spcBef>
                <a:spcPct val="50000"/>
              </a:spcBef>
              <a:buFontTx/>
              <a:buAutoNum type="arabicPeriod"/>
            </a:pPr>
            <a:r>
              <a:rPr lang="sv-SE" sz="1800" b="0" dirty="0"/>
              <a:t>Kontrollera </a:t>
            </a:r>
            <a:r>
              <a:rPr lang="sv-SE" sz="1800" b="0" dirty="0" smtClean="0"/>
              <a:t>trycket.</a:t>
            </a:r>
            <a:br>
              <a:rPr lang="sv-SE" sz="1800" b="0" dirty="0" smtClean="0"/>
            </a:br>
            <a:r>
              <a:rPr lang="sv-SE" sz="1800" b="0" dirty="0" smtClean="0"/>
              <a:t>Vid </a:t>
            </a:r>
            <a:r>
              <a:rPr lang="sv-SE" sz="1800" b="0" dirty="0"/>
              <a:t>behov, justera trycket från basmaskinen</a:t>
            </a:r>
            <a:r>
              <a:rPr lang="sv-SE" sz="1800" b="0" dirty="0" smtClean="0"/>
              <a:t>. (Se manual för tryck)</a:t>
            </a:r>
            <a:endParaRPr lang="sv-SE" sz="1800" b="0" dirty="0"/>
          </a:p>
          <a:p>
            <a:pPr algn="l">
              <a:spcBef>
                <a:spcPct val="50000"/>
              </a:spcBef>
              <a:buFontTx/>
              <a:buAutoNum type="arabicPeriod"/>
            </a:pPr>
            <a:r>
              <a:rPr lang="sv-SE" sz="1800" b="0" dirty="0">
                <a:solidFill>
                  <a:srgbClr val="FF0000"/>
                </a:solidFill>
              </a:rPr>
              <a:t>Stäng av dieselmotorn! </a:t>
            </a:r>
          </a:p>
          <a:p>
            <a:pPr algn="l">
              <a:spcBef>
                <a:spcPct val="50000"/>
              </a:spcBef>
              <a:buFontTx/>
              <a:buAutoNum type="arabicPeriod"/>
            </a:pPr>
            <a:r>
              <a:rPr lang="sv-SE" sz="1800" b="0" dirty="0"/>
              <a:t>Koppla loss manometern och anslut kabel 9.</a:t>
            </a:r>
          </a:p>
        </p:txBody>
      </p:sp>
      <p:sp>
        <p:nvSpPr>
          <p:cNvPr id="7" name="textruta 6"/>
          <p:cNvSpPr txBox="1"/>
          <p:nvPr/>
        </p:nvSpPr>
        <p:spPr>
          <a:xfrm>
            <a:off x="616226" y="1530626"/>
            <a:ext cx="44527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000" dirty="0" smtClean="0"/>
              <a:t>Kontrollera att oljetemperaturen är minst </a:t>
            </a:r>
            <a:r>
              <a:rPr lang="sv-SE" sz="2000" b="1" u="sng" dirty="0" smtClean="0"/>
              <a:t>40</a:t>
            </a:r>
            <a:r>
              <a:rPr lang="sv-SE" sz="2000" b="1" u="sng" dirty="0" smtClean="0">
                <a:sym typeface="Symbol"/>
              </a:rPr>
              <a:t></a:t>
            </a:r>
            <a:r>
              <a:rPr lang="sv-SE" sz="2000" b="1" u="sng" dirty="0" smtClean="0"/>
              <a:t> C </a:t>
            </a:r>
            <a:r>
              <a:rPr lang="sv-SE" sz="2000" dirty="0" smtClean="0"/>
              <a:t>innan tryckkontroller utförs på aggregatet.</a:t>
            </a:r>
            <a:endParaRPr lang="sv-SE" sz="2000" dirty="0"/>
          </a:p>
        </p:txBody>
      </p:sp>
      <p:pic>
        <p:nvPicPr>
          <p:cNvPr id="8" name="Bildobjekt 7" descr="R1_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6961" y="2135321"/>
            <a:ext cx="3859393" cy="3911953"/>
          </a:xfrm>
          <a:prstGeom prst="rect">
            <a:avLst/>
          </a:prstGeom>
          <a:solidFill>
            <a:schemeClr val="accent2"/>
          </a:solidFill>
          <a:ln>
            <a:solidFill>
              <a:schemeClr val="accent6"/>
            </a:solidFill>
          </a:ln>
          <a:effectLst>
            <a:softEdge rad="112500"/>
          </a:effectLst>
        </p:spPr>
      </p:pic>
      <p:cxnSp>
        <p:nvCxnSpPr>
          <p:cNvPr id="6" name="Rak pil 5"/>
          <p:cNvCxnSpPr/>
          <p:nvPr/>
        </p:nvCxnSpPr>
        <p:spPr bwMode="auto">
          <a:xfrm>
            <a:off x="7131201" y="3634097"/>
            <a:ext cx="715617" cy="457200"/>
          </a:xfrm>
          <a:prstGeom prst="straightConnector1">
            <a:avLst/>
          </a:prstGeom>
          <a:noFill/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" name="Rektangel 3"/>
          <p:cNvSpPr/>
          <p:nvPr/>
        </p:nvSpPr>
        <p:spPr bwMode="auto">
          <a:xfrm>
            <a:off x="6230424" y="3274423"/>
            <a:ext cx="827314" cy="359674"/>
          </a:xfrm>
          <a:prstGeom prst="rect">
            <a:avLst/>
          </a:prstGeom>
          <a:solidFill>
            <a:schemeClr val="accent2"/>
          </a:solidFill>
          <a:ln>
            <a:noFill/>
            <a:headEnd type="none" w="med" len="med"/>
            <a:tailEnd type="none" w="med" len="med"/>
          </a:ln>
          <a:effectLst>
            <a:outerShdw blurRad="107950" dist="12700" dir="5400000" algn="ctr">
              <a:srgbClr val="000000"/>
            </a:outerShdw>
            <a:softEdge rad="1270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sv-SE" sz="2000" dirty="0"/>
              <a:t> </a:t>
            </a:r>
            <a:r>
              <a:rPr lang="sv-SE" sz="2000" dirty="0" smtClean="0"/>
              <a:t>  </a:t>
            </a:r>
            <a:r>
              <a:rPr lang="sv-SE" sz="2000" dirty="0" smtClean="0">
                <a:solidFill>
                  <a:schemeClr val="tx1"/>
                </a:solidFill>
              </a:rPr>
              <a:t>MP</a:t>
            </a:r>
            <a:endParaRPr kumimoji="0" lang="sv-SE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72569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Kapitel 3.</a:t>
            </a:r>
            <a:br>
              <a:rPr lang="sv-SE" dirty="0" smtClean="0"/>
            </a:br>
            <a:r>
              <a:rPr lang="sv-SE" dirty="0" smtClean="0"/>
              <a:t>Kontrollera ”lågtryck” från basmaskin.</a:t>
            </a:r>
            <a:endParaRPr lang="sv-SE" dirty="0"/>
          </a:p>
        </p:txBody>
      </p:sp>
      <p:sp>
        <p:nvSpPr>
          <p:cNvPr id="3" name="Text Box 25"/>
          <p:cNvSpPr txBox="1">
            <a:spLocks noChangeArrowheads="1"/>
          </p:cNvSpPr>
          <p:nvPr/>
        </p:nvSpPr>
        <p:spPr bwMode="auto">
          <a:xfrm>
            <a:off x="599661" y="2704755"/>
            <a:ext cx="4343400" cy="4108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 sz="2400" b="1">
                <a:solidFill>
                  <a:schemeClr val="tx1"/>
                </a:solidFill>
                <a:latin typeface="Univers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Univers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Univers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Univers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Univers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Univers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Univers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Univers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Univers" pitchFamily="34" charset="0"/>
              </a:defRPr>
            </a:lvl9pPr>
          </a:lstStyle>
          <a:p>
            <a:pPr algn="l">
              <a:spcBef>
                <a:spcPct val="50000"/>
              </a:spcBef>
              <a:buFontTx/>
              <a:buAutoNum type="arabicPeriod"/>
            </a:pPr>
            <a:r>
              <a:rPr lang="sv-SE" sz="1800" b="0" dirty="0">
                <a:solidFill>
                  <a:srgbClr val="FF0000"/>
                </a:solidFill>
              </a:rPr>
              <a:t>Stäng av dieselmotorn!</a:t>
            </a:r>
          </a:p>
          <a:p>
            <a:pPr algn="l">
              <a:spcBef>
                <a:spcPct val="50000"/>
              </a:spcBef>
              <a:buFontTx/>
              <a:buAutoNum type="arabicPeriod"/>
            </a:pPr>
            <a:r>
              <a:rPr lang="sv-SE" sz="1800" b="0" dirty="0"/>
              <a:t>Anslut manometern till mätuttag </a:t>
            </a:r>
            <a:r>
              <a:rPr lang="sv-SE" sz="1800" b="0" dirty="0" smtClean="0"/>
              <a:t>MP </a:t>
            </a:r>
            <a:r>
              <a:rPr lang="sv-SE" sz="1800" b="0" dirty="0"/>
              <a:t>på </a:t>
            </a:r>
            <a:r>
              <a:rPr lang="sv-SE" sz="1800" b="0" dirty="0" smtClean="0"/>
              <a:t>vänster </a:t>
            </a:r>
            <a:r>
              <a:rPr lang="sv-SE" sz="1800" b="0" dirty="0"/>
              <a:t>block.</a:t>
            </a:r>
            <a:endParaRPr lang="sv-SE" sz="1800" b="0" dirty="0">
              <a:solidFill>
                <a:srgbClr val="FF0000"/>
              </a:solidFill>
            </a:endParaRPr>
          </a:p>
          <a:p>
            <a:pPr algn="l">
              <a:spcBef>
                <a:spcPct val="50000"/>
              </a:spcBef>
              <a:buFontTx/>
              <a:buAutoNum type="arabicPeriod"/>
            </a:pPr>
            <a:r>
              <a:rPr lang="sv-SE" sz="1800" b="0" dirty="0"/>
              <a:t>Starta motorn, </a:t>
            </a:r>
            <a:r>
              <a:rPr lang="sv-SE" sz="1800" b="0" dirty="0" smtClean="0"/>
              <a:t>aktivera </a:t>
            </a:r>
            <a:r>
              <a:rPr lang="sv-SE" sz="1800" b="0" dirty="0"/>
              <a:t>arbetsvarv och stäng aggregatet för att aktivera pumpen. </a:t>
            </a:r>
          </a:p>
          <a:p>
            <a:pPr algn="l">
              <a:spcBef>
                <a:spcPct val="50000"/>
              </a:spcBef>
              <a:buFontTx/>
              <a:buAutoNum type="arabicPeriod"/>
            </a:pPr>
            <a:r>
              <a:rPr lang="sv-SE" sz="1800" b="0" dirty="0"/>
              <a:t>Kontrollera trycket, det ska vara 10 bar högre än högsta lågtrycksfunktionen. Vid behov, justera trycket från basmaskinen.</a:t>
            </a:r>
            <a:r>
              <a:rPr lang="sv-SE" sz="1800" b="0" dirty="0">
                <a:solidFill>
                  <a:srgbClr val="FF0000"/>
                </a:solidFill>
              </a:rPr>
              <a:t> </a:t>
            </a:r>
          </a:p>
          <a:p>
            <a:pPr algn="l">
              <a:spcBef>
                <a:spcPct val="50000"/>
              </a:spcBef>
              <a:buFontTx/>
              <a:buAutoNum type="arabicPeriod"/>
            </a:pPr>
            <a:r>
              <a:rPr lang="sv-SE" sz="1800" b="0" dirty="0">
                <a:solidFill>
                  <a:srgbClr val="FF0000"/>
                </a:solidFill>
              </a:rPr>
              <a:t>Stäng av dieselmotorn! </a:t>
            </a:r>
          </a:p>
          <a:p>
            <a:pPr algn="l">
              <a:spcBef>
                <a:spcPct val="50000"/>
              </a:spcBef>
              <a:buFontTx/>
              <a:buAutoNum type="arabicPeriod"/>
            </a:pPr>
            <a:r>
              <a:rPr lang="sv-SE" sz="1800" b="0" dirty="0"/>
              <a:t>Koppla loss manometern.</a:t>
            </a:r>
          </a:p>
        </p:txBody>
      </p:sp>
      <p:sp>
        <p:nvSpPr>
          <p:cNvPr id="12" name="Text Box 24"/>
          <p:cNvSpPr txBox="1">
            <a:spLocks noChangeArrowheads="1"/>
          </p:cNvSpPr>
          <p:nvPr/>
        </p:nvSpPr>
        <p:spPr bwMode="auto">
          <a:xfrm>
            <a:off x="345178" y="1500464"/>
            <a:ext cx="558848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Univers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Univers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Univers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Univers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Univers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Univers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Univers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Univers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Univers" pitchFamily="34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sv-SE" sz="1800" dirty="0"/>
              <a:t>Denna kontroll/justering görs endast om basmaskinens hydraulsystem har </a:t>
            </a:r>
            <a:r>
              <a:rPr lang="sv-SE" sz="2000" dirty="0">
                <a:solidFill>
                  <a:srgbClr val="FF0000"/>
                </a:solidFill>
              </a:rPr>
              <a:t>två</a:t>
            </a:r>
            <a:r>
              <a:rPr lang="sv-SE" sz="1800" dirty="0"/>
              <a:t> trycknivåer.</a:t>
            </a:r>
          </a:p>
        </p:txBody>
      </p:sp>
      <p:pic>
        <p:nvPicPr>
          <p:cNvPr id="5" name="Bildobjekt 4" descr="R1_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3661" y="2135321"/>
            <a:ext cx="4082693" cy="3751673"/>
          </a:xfrm>
          <a:prstGeom prst="rect">
            <a:avLst/>
          </a:prstGeom>
          <a:solidFill>
            <a:schemeClr val="accent2"/>
          </a:solidFill>
          <a:ln>
            <a:solidFill>
              <a:schemeClr val="accent6"/>
            </a:solidFill>
          </a:ln>
          <a:effectLst>
            <a:softEdge rad="112500"/>
          </a:effectLst>
        </p:spPr>
      </p:pic>
      <p:cxnSp>
        <p:nvCxnSpPr>
          <p:cNvPr id="6" name="Rak pil 5"/>
          <p:cNvCxnSpPr/>
          <p:nvPr/>
        </p:nvCxnSpPr>
        <p:spPr bwMode="auto">
          <a:xfrm>
            <a:off x="6996692" y="3553957"/>
            <a:ext cx="715617" cy="457200"/>
          </a:xfrm>
          <a:prstGeom prst="straightConnector1">
            <a:avLst/>
          </a:prstGeom>
          <a:noFill/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9" name="Rektangel 8"/>
          <p:cNvSpPr/>
          <p:nvPr/>
        </p:nvSpPr>
        <p:spPr bwMode="auto">
          <a:xfrm>
            <a:off x="6164379" y="3194283"/>
            <a:ext cx="827314" cy="359674"/>
          </a:xfrm>
          <a:prstGeom prst="rect">
            <a:avLst/>
          </a:prstGeom>
          <a:solidFill>
            <a:schemeClr val="accent2"/>
          </a:solidFill>
          <a:ln>
            <a:noFill/>
            <a:headEnd type="none" w="med" len="med"/>
            <a:tailEnd type="none" w="med" len="med"/>
          </a:ln>
          <a:effectLst>
            <a:outerShdw blurRad="107950" dist="12700" dir="5400000" algn="ctr">
              <a:srgbClr val="000000"/>
            </a:outerShdw>
            <a:softEdge rad="1270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sv-SE" sz="2000" dirty="0"/>
              <a:t> </a:t>
            </a:r>
            <a:r>
              <a:rPr lang="sv-SE" sz="2000" dirty="0" smtClean="0"/>
              <a:t>  </a:t>
            </a:r>
            <a:r>
              <a:rPr lang="sv-SE" sz="2000" dirty="0" smtClean="0">
                <a:solidFill>
                  <a:schemeClr val="tx1"/>
                </a:solidFill>
              </a:rPr>
              <a:t>MP</a:t>
            </a:r>
            <a:endParaRPr kumimoji="0" lang="sv-SE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64516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Kapitel 3.</a:t>
            </a:r>
            <a:br>
              <a:rPr lang="sv-SE" dirty="0" smtClean="0"/>
            </a:br>
            <a:r>
              <a:rPr lang="sv-SE" dirty="0" smtClean="0"/>
              <a:t>Tryckkontroll kvistknivar, nedre kniv och fällänk.</a:t>
            </a:r>
            <a:endParaRPr lang="sv-SE" dirty="0"/>
          </a:p>
        </p:txBody>
      </p:sp>
      <p:sp>
        <p:nvSpPr>
          <p:cNvPr id="3" name="Text Box 27"/>
          <p:cNvSpPr txBox="1">
            <a:spLocks noChangeArrowheads="1"/>
          </p:cNvSpPr>
          <p:nvPr/>
        </p:nvSpPr>
        <p:spPr bwMode="auto">
          <a:xfrm>
            <a:off x="152400" y="1752600"/>
            <a:ext cx="4752975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 sz="2400" b="1">
                <a:solidFill>
                  <a:schemeClr val="tx1"/>
                </a:solidFill>
                <a:latin typeface="Univers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Univers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Univers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Univers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Univers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Univers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Univers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Univers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Univers" pitchFamily="34" charset="0"/>
              </a:defRPr>
            </a:lvl9pPr>
          </a:lstStyle>
          <a:p>
            <a:pPr algn="l">
              <a:spcBef>
                <a:spcPct val="50000"/>
              </a:spcBef>
              <a:buFontTx/>
              <a:buAutoNum type="arabicPeriod"/>
            </a:pPr>
            <a:r>
              <a:rPr lang="sv-SE" sz="1800" b="0" dirty="0">
                <a:solidFill>
                  <a:srgbClr val="FF0000"/>
                </a:solidFill>
              </a:rPr>
              <a:t>Stäng av motorn!</a:t>
            </a:r>
            <a:br>
              <a:rPr lang="sv-SE" sz="1800" b="0" dirty="0">
                <a:solidFill>
                  <a:srgbClr val="FF0000"/>
                </a:solidFill>
              </a:rPr>
            </a:br>
            <a:r>
              <a:rPr lang="sv-SE" sz="1800" b="0" dirty="0"/>
              <a:t>Anslut manometern på mätuttag </a:t>
            </a:r>
            <a:r>
              <a:rPr lang="sv-SE" sz="1800" b="0" dirty="0" smtClean="0"/>
              <a:t>”MP2”, </a:t>
            </a:r>
            <a:r>
              <a:rPr lang="sv-SE" sz="1800" b="0" dirty="0"/>
              <a:t>höger block.</a:t>
            </a:r>
            <a:endParaRPr lang="en-US" sz="1800" b="0" dirty="0"/>
          </a:p>
        </p:txBody>
      </p:sp>
      <p:pic>
        <p:nvPicPr>
          <p:cNvPr id="9" name="Bildobjekt 8" descr="R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5671" y="1459402"/>
            <a:ext cx="5249631" cy="4792312"/>
          </a:xfrm>
          <a:prstGeom prst="rect">
            <a:avLst/>
          </a:prstGeom>
        </p:spPr>
      </p:pic>
      <p:sp>
        <p:nvSpPr>
          <p:cNvPr id="10" name="Text Box 34"/>
          <p:cNvSpPr txBox="1">
            <a:spLocks noChangeArrowheads="1"/>
          </p:cNvSpPr>
          <p:nvPr/>
        </p:nvSpPr>
        <p:spPr bwMode="auto">
          <a:xfrm>
            <a:off x="5454840" y="2597292"/>
            <a:ext cx="655638" cy="329731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lIns="113182" tIns="56591" rIns="113182" bIns="56591">
            <a:spAutoFit/>
          </a:bodyPr>
          <a:lstStyle/>
          <a:p>
            <a:pPr defTabSz="1133475">
              <a:spcBef>
                <a:spcPct val="50000"/>
              </a:spcBef>
              <a:defRPr/>
            </a:pPr>
            <a:r>
              <a:rPr lang="sv-SE" sz="1400" dirty="0" smtClean="0"/>
              <a:t>MP2</a:t>
            </a:r>
            <a:endParaRPr lang="sv-SE" sz="1400" b="0" dirty="0"/>
          </a:p>
        </p:txBody>
      </p:sp>
      <p:cxnSp>
        <p:nvCxnSpPr>
          <p:cNvPr id="14" name="Rak pil 13"/>
          <p:cNvCxnSpPr/>
          <p:nvPr/>
        </p:nvCxnSpPr>
        <p:spPr bwMode="auto">
          <a:xfrm>
            <a:off x="6092687" y="2902226"/>
            <a:ext cx="646043" cy="437322"/>
          </a:xfrm>
          <a:prstGeom prst="straightConnector1">
            <a:avLst/>
          </a:prstGeom>
          <a:noFill/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3785456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Kapitel 3.</a:t>
            </a:r>
            <a:br>
              <a:rPr lang="sv-SE" dirty="0" smtClean="0"/>
            </a:br>
            <a:r>
              <a:rPr lang="sv-SE" dirty="0" smtClean="0"/>
              <a:t>Tryckkontroll kvistknivar, nedre kniv och </a:t>
            </a:r>
            <a:r>
              <a:rPr lang="sv-SE" dirty="0" err="1" smtClean="0"/>
              <a:t>fällänk</a:t>
            </a:r>
            <a:r>
              <a:rPr lang="sv-SE" dirty="0" smtClean="0"/>
              <a:t>.</a:t>
            </a:r>
            <a:endParaRPr lang="sv-SE" dirty="0"/>
          </a:p>
        </p:txBody>
      </p:sp>
      <p:sp>
        <p:nvSpPr>
          <p:cNvPr id="3" name="Text Box 16"/>
          <p:cNvSpPr txBox="1">
            <a:spLocks noChangeArrowheads="1"/>
          </p:cNvSpPr>
          <p:nvPr/>
        </p:nvSpPr>
        <p:spPr bwMode="auto">
          <a:xfrm>
            <a:off x="152400" y="1676400"/>
            <a:ext cx="4267200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 sz="2400" b="1">
                <a:solidFill>
                  <a:schemeClr val="tx1"/>
                </a:solidFill>
                <a:latin typeface="Univers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Univers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Univers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Univers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Univers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Univers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Univers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Univers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Univers" pitchFamily="34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sv-SE" sz="1800" b="0" dirty="0" smtClean="0"/>
              <a:t>1.     Aktivera </a:t>
            </a:r>
            <a:r>
              <a:rPr lang="sv-SE" sz="1800" b="0" dirty="0"/>
              <a:t>”Knivar </a:t>
            </a:r>
            <a:r>
              <a:rPr lang="sv-SE" sz="1800" b="0" dirty="0" smtClean="0"/>
              <a:t>stäng” </a:t>
            </a:r>
            <a:r>
              <a:rPr lang="sv-SE" sz="1800" b="0" dirty="0"/>
              <a:t>och  kontrollera </a:t>
            </a:r>
            <a:r>
              <a:rPr lang="sv-SE" sz="1800" b="0" dirty="0" smtClean="0"/>
              <a:t>trycket enligt manualen. </a:t>
            </a:r>
            <a:r>
              <a:rPr lang="sv-SE" sz="1800" b="0" dirty="0"/>
              <a:t>Vid behov, justera på   reduceringsventil </a:t>
            </a:r>
            <a:r>
              <a:rPr lang="sv-SE" sz="1800" b="0" dirty="0" smtClean="0"/>
              <a:t>R1. </a:t>
            </a:r>
            <a:endParaRPr lang="sv-SE" sz="1800" b="0" dirty="0"/>
          </a:p>
          <a:p>
            <a:pPr algn="l">
              <a:spcBef>
                <a:spcPct val="50000"/>
              </a:spcBef>
            </a:pPr>
            <a:r>
              <a:rPr lang="sv-SE" sz="1800" b="0" dirty="0" smtClean="0"/>
              <a:t>2.    </a:t>
            </a:r>
            <a:r>
              <a:rPr lang="sv-SE" sz="1800" b="0" dirty="0" smtClean="0">
                <a:solidFill>
                  <a:srgbClr val="FF0000"/>
                </a:solidFill>
              </a:rPr>
              <a:t>Stäng </a:t>
            </a:r>
            <a:r>
              <a:rPr lang="sv-SE" sz="1800" b="0" dirty="0">
                <a:solidFill>
                  <a:srgbClr val="FF0000"/>
                </a:solidFill>
              </a:rPr>
              <a:t>av motorn! </a:t>
            </a:r>
          </a:p>
          <a:p>
            <a:pPr algn="l">
              <a:spcBef>
                <a:spcPct val="50000"/>
              </a:spcBef>
            </a:pPr>
            <a:r>
              <a:rPr lang="sv-SE" sz="1800" b="0" dirty="0" smtClean="0"/>
              <a:t>3.    Koppla </a:t>
            </a:r>
            <a:r>
              <a:rPr lang="sv-SE" sz="1800" b="0" dirty="0"/>
              <a:t>loss manometern.</a:t>
            </a:r>
          </a:p>
        </p:txBody>
      </p:sp>
      <p:sp>
        <p:nvSpPr>
          <p:cNvPr id="12" name="textruta 11"/>
          <p:cNvSpPr txBox="1"/>
          <p:nvPr/>
        </p:nvSpPr>
        <p:spPr>
          <a:xfrm>
            <a:off x="6900862" y="2118211"/>
            <a:ext cx="1162050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smtClean="0">
                <a:solidFill>
                  <a:schemeClr val="bg1"/>
                </a:solidFill>
              </a:rPr>
              <a:t>R6</a:t>
            </a:r>
            <a:br>
              <a:rPr lang="sv-SE" dirty="0" smtClean="0">
                <a:solidFill>
                  <a:schemeClr val="bg1"/>
                </a:solidFill>
              </a:rPr>
            </a:br>
            <a:r>
              <a:rPr lang="sv-SE" sz="2400" dirty="0" smtClean="0">
                <a:solidFill>
                  <a:schemeClr val="bg1"/>
                </a:solidFill>
              </a:rPr>
              <a:t>R5</a:t>
            </a:r>
            <a:endParaRPr lang="sv-SE" dirty="0">
              <a:solidFill>
                <a:schemeClr val="bg1"/>
              </a:solidFill>
            </a:endParaRPr>
          </a:p>
        </p:txBody>
      </p:sp>
      <p:sp>
        <p:nvSpPr>
          <p:cNvPr id="18" name="textruta 17"/>
          <p:cNvSpPr txBox="1"/>
          <p:nvPr/>
        </p:nvSpPr>
        <p:spPr>
          <a:xfrm>
            <a:off x="7394713" y="3180522"/>
            <a:ext cx="81500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v-SE" dirty="0"/>
          </a:p>
        </p:txBody>
      </p:sp>
      <p:pic>
        <p:nvPicPr>
          <p:cNvPr id="11" name="Bildobjekt 10" descr="R1_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0162" y="1543001"/>
            <a:ext cx="4430770" cy="4410538"/>
          </a:xfrm>
          <a:prstGeom prst="rect">
            <a:avLst/>
          </a:prstGeom>
        </p:spPr>
      </p:pic>
      <p:sp>
        <p:nvSpPr>
          <p:cNvPr id="14" name="Text Box 34"/>
          <p:cNvSpPr txBox="1">
            <a:spLocks noChangeArrowheads="1"/>
          </p:cNvSpPr>
          <p:nvPr/>
        </p:nvSpPr>
        <p:spPr bwMode="auto">
          <a:xfrm>
            <a:off x="5333464" y="3124066"/>
            <a:ext cx="598110" cy="329731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lIns="113182" tIns="56591" rIns="113182" bIns="56591">
            <a:spAutoFit/>
          </a:bodyPr>
          <a:lstStyle/>
          <a:p>
            <a:pPr defTabSz="1133475">
              <a:spcBef>
                <a:spcPct val="50000"/>
              </a:spcBef>
              <a:defRPr/>
            </a:pPr>
            <a:r>
              <a:rPr lang="sv-SE" sz="1400" dirty="0" smtClean="0"/>
              <a:t> R 1</a:t>
            </a:r>
            <a:endParaRPr lang="sv-SE" sz="1400" dirty="0"/>
          </a:p>
        </p:txBody>
      </p:sp>
      <p:cxnSp>
        <p:nvCxnSpPr>
          <p:cNvPr id="16" name="Rak pil 15"/>
          <p:cNvCxnSpPr/>
          <p:nvPr/>
        </p:nvCxnSpPr>
        <p:spPr bwMode="auto">
          <a:xfrm>
            <a:off x="5874026" y="3399183"/>
            <a:ext cx="506896" cy="337930"/>
          </a:xfrm>
          <a:prstGeom prst="straightConnector1">
            <a:avLst/>
          </a:prstGeom>
          <a:noFill/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775436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Kapitel 3.</a:t>
            </a:r>
            <a:br>
              <a:rPr lang="sv-SE" dirty="0" smtClean="0"/>
            </a:br>
            <a:r>
              <a:rPr lang="sv-SE" dirty="0" smtClean="0"/>
              <a:t>Överblick Högerblock.</a:t>
            </a:r>
            <a:endParaRPr lang="sv-SE" dirty="0"/>
          </a:p>
        </p:txBody>
      </p:sp>
      <p:grpSp>
        <p:nvGrpSpPr>
          <p:cNvPr id="21" name="Group 1075"/>
          <p:cNvGrpSpPr>
            <a:grpSpLocks/>
          </p:cNvGrpSpPr>
          <p:nvPr/>
        </p:nvGrpSpPr>
        <p:grpSpPr bwMode="auto">
          <a:xfrm>
            <a:off x="152814" y="2008533"/>
            <a:ext cx="1708150" cy="2454137"/>
            <a:chOff x="192" y="1824"/>
            <a:chExt cx="1008" cy="1440"/>
          </a:xfrm>
          <a:solidFill>
            <a:schemeClr val="accent2"/>
          </a:solidFill>
        </p:grpSpPr>
        <p:sp>
          <p:nvSpPr>
            <p:cNvPr id="22" name="Rectangle 1069"/>
            <p:cNvSpPr>
              <a:spLocks noChangeArrowheads="1"/>
            </p:cNvSpPr>
            <p:nvPr/>
          </p:nvSpPr>
          <p:spPr bwMode="auto">
            <a:xfrm>
              <a:off x="192" y="1824"/>
              <a:ext cx="1008" cy="1440"/>
            </a:xfrm>
            <a:prstGeom prst="rect">
              <a:avLst/>
            </a:prstGeom>
            <a:solidFill>
              <a:schemeClr val="tx1"/>
            </a:solidFill>
            <a:ln w="38100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none" anchor="ctr"/>
            <a:lstStyle/>
            <a:p>
              <a:pPr>
                <a:defRPr/>
              </a:pPr>
              <a:endParaRPr lang="sv-SE"/>
            </a:p>
          </p:txBody>
        </p:sp>
        <p:sp>
          <p:nvSpPr>
            <p:cNvPr id="23" name="Line 1070"/>
            <p:cNvSpPr>
              <a:spLocks noChangeShapeType="1"/>
            </p:cNvSpPr>
            <p:nvPr/>
          </p:nvSpPr>
          <p:spPr bwMode="auto">
            <a:xfrm>
              <a:off x="528" y="1968"/>
              <a:ext cx="318" cy="0"/>
            </a:xfrm>
            <a:prstGeom prst="line">
              <a:avLst/>
            </a:prstGeom>
            <a:grpFill/>
            <a:ln w="38100">
              <a:solidFill>
                <a:schemeClr val="bg1"/>
              </a:solidFill>
              <a:round/>
              <a:headEnd/>
              <a:tailEnd type="triangle" w="lg" len="med"/>
            </a:ln>
            <a:extLst/>
          </p:spPr>
          <p:txBody>
            <a:bodyPr wrap="none" anchor="ctr"/>
            <a:lstStyle/>
            <a:p>
              <a:endParaRPr lang="sv-SE"/>
            </a:p>
          </p:txBody>
        </p:sp>
        <p:sp>
          <p:nvSpPr>
            <p:cNvPr id="24" name="Text Box 1071"/>
            <p:cNvSpPr txBox="1">
              <a:spLocks noChangeArrowheads="1"/>
            </p:cNvSpPr>
            <p:nvPr/>
          </p:nvSpPr>
          <p:spPr bwMode="auto">
            <a:xfrm>
              <a:off x="192" y="2088"/>
              <a:ext cx="912" cy="33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sv-SE" sz="1400" b="0" dirty="0">
                  <a:solidFill>
                    <a:schemeClr val="bg1"/>
                  </a:solidFill>
                </a:rPr>
                <a:t>Reducerings</a:t>
              </a:r>
              <a:r>
                <a:rPr lang="sv-SE" sz="1400" b="0" dirty="0">
                  <a:solidFill>
                    <a:srgbClr val="FFFF00"/>
                  </a:solidFill>
                </a:rPr>
                <a:t> </a:t>
              </a:r>
              <a:r>
                <a:rPr lang="sv-SE" sz="1400" b="0" dirty="0" smtClean="0">
                  <a:solidFill>
                    <a:schemeClr val="bg1"/>
                  </a:solidFill>
                </a:rPr>
                <a:t>ventil</a:t>
              </a:r>
              <a:endParaRPr lang="sv-SE" sz="1400" b="0" dirty="0">
                <a:solidFill>
                  <a:schemeClr val="bg1"/>
                </a:solidFill>
              </a:endParaRPr>
            </a:p>
          </p:txBody>
        </p:sp>
        <p:sp>
          <p:nvSpPr>
            <p:cNvPr id="25" name="Line 1072"/>
            <p:cNvSpPr>
              <a:spLocks noChangeShapeType="1"/>
            </p:cNvSpPr>
            <p:nvPr/>
          </p:nvSpPr>
          <p:spPr bwMode="auto">
            <a:xfrm>
              <a:off x="528" y="2640"/>
              <a:ext cx="318" cy="0"/>
            </a:xfrm>
            <a:prstGeom prst="line">
              <a:avLst/>
            </a:prstGeom>
            <a:grpFill/>
            <a:ln w="38100">
              <a:solidFill>
                <a:schemeClr val="accent2"/>
              </a:solidFill>
              <a:round/>
              <a:headEnd/>
              <a:tailEnd type="triangle" w="lg" len="med"/>
            </a:ln>
            <a:extLst/>
          </p:spPr>
          <p:txBody>
            <a:bodyPr wrap="none" anchor="ctr"/>
            <a:lstStyle/>
            <a:p>
              <a:endParaRPr lang="sv-SE"/>
            </a:p>
          </p:txBody>
        </p:sp>
        <p:sp>
          <p:nvSpPr>
            <p:cNvPr id="26" name="Text Box 1073"/>
            <p:cNvSpPr txBox="1">
              <a:spLocks noChangeArrowheads="1"/>
            </p:cNvSpPr>
            <p:nvPr/>
          </p:nvSpPr>
          <p:spPr bwMode="auto">
            <a:xfrm>
              <a:off x="240" y="2736"/>
              <a:ext cx="912" cy="326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r>
                <a:rPr lang="sv-SE" sz="1400" b="0" dirty="0"/>
                <a:t>Riktnings-</a:t>
              </a:r>
              <a:br>
                <a:rPr lang="sv-SE" sz="1400" b="0" dirty="0"/>
              </a:br>
              <a:r>
                <a:rPr lang="sv-SE" sz="1400" b="0" dirty="0"/>
                <a:t>ventiler</a:t>
              </a:r>
            </a:p>
          </p:txBody>
        </p:sp>
      </p:grpSp>
      <p:pic>
        <p:nvPicPr>
          <p:cNvPr id="31" name="Bildobjekt 30" descr="Högerblock_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9653" y="2565406"/>
            <a:ext cx="5201920" cy="3901440"/>
          </a:xfrm>
          <a:prstGeom prst="rect">
            <a:avLst/>
          </a:prstGeom>
        </p:spPr>
      </p:pic>
      <p:sp>
        <p:nvSpPr>
          <p:cNvPr id="32" name="Text Box 1071"/>
          <p:cNvSpPr txBox="1">
            <a:spLocks noChangeArrowheads="1"/>
          </p:cNvSpPr>
          <p:nvPr/>
        </p:nvSpPr>
        <p:spPr bwMode="auto">
          <a:xfrm>
            <a:off x="7133398" y="5496084"/>
            <a:ext cx="1135960" cy="52322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sv-SE" sz="1400" dirty="0" smtClean="0">
                <a:solidFill>
                  <a:schemeClr val="bg1"/>
                </a:solidFill>
              </a:rPr>
              <a:t>R 3 Hjularmar</a:t>
            </a:r>
            <a:endParaRPr lang="sv-SE" sz="1400" b="0" dirty="0">
              <a:solidFill>
                <a:schemeClr val="bg1"/>
              </a:solidFill>
            </a:endParaRPr>
          </a:p>
        </p:txBody>
      </p:sp>
      <p:sp>
        <p:nvSpPr>
          <p:cNvPr id="33" name="Line 1070"/>
          <p:cNvSpPr>
            <a:spLocks noChangeShapeType="1"/>
          </p:cNvSpPr>
          <p:nvPr/>
        </p:nvSpPr>
        <p:spPr bwMode="auto">
          <a:xfrm flipH="1" flipV="1">
            <a:off x="6530009" y="5625548"/>
            <a:ext cx="596348" cy="89452"/>
          </a:xfrm>
          <a:prstGeom prst="line">
            <a:avLst/>
          </a:prstGeom>
          <a:solidFill>
            <a:schemeClr val="accent2"/>
          </a:solidFill>
          <a:ln w="38100">
            <a:solidFill>
              <a:schemeClr val="bg1"/>
            </a:solidFill>
            <a:round/>
            <a:headEnd/>
            <a:tailEnd type="triangle" w="lg" len="med"/>
          </a:ln>
          <a:extLst/>
        </p:spPr>
        <p:txBody>
          <a:bodyPr wrap="none" anchor="ctr"/>
          <a:lstStyle/>
          <a:p>
            <a:endParaRPr lang="sv-SE"/>
          </a:p>
        </p:txBody>
      </p:sp>
      <p:sp>
        <p:nvSpPr>
          <p:cNvPr id="34" name="Text Box 1073"/>
          <p:cNvSpPr txBox="1">
            <a:spLocks noChangeArrowheads="1"/>
          </p:cNvSpPr>
          <p:nvPr/>
        </p:nvSpPr>
        <p:spPr bwMode="auto">
          <a:xfrm>
            <a:off x="3916017" y="2604051"/>
            <a:ext cx="944218" cy="357809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>
              <a:spcBef>
                <a:spcPct val="50000"/>
              </a:spcBef>
              <a:defRPr/>
            </a:pPr>
            <a:r>
              <a:rPr lang="sv-SE" sz="1400" dirty="0" smtClean="0"/>
              <a:t>Hjularmar</a:t>
            </a:r>
            <a:endParaRPr lang="sv-SE" sz="1400" b="0" dirty="0"/>
          </a:p>
        </p:txBody>
      </p:sp>
      <p:sp>
        <p:nvSpPr>
          <p:cNvPr id="35" name="Text Box 1073"/>
          <p:cNvSpPr txBox="1">
            <a:spLocks noChangeArrowheads="1"/>
          </p:cNvSpPr>
          <p:nvPr/>
        </p:nvSpPr>
        <p:spPr bwMode="auto">
          <a:xfrm>
            <a:off x="7822096" y="2593002"/>
            <a:ext cx="1013791" cy="368858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>
              <a:spcBef>
                <a:spcPct val="50000"/>
              </a:spcBef>
              <a:defRPr/>
            </a:pPr>
            <a:r>
              <a:rPr lang="sv-SE" sz="1400" dirty="0" smtClean="0"/>
              <a:t>Kvistknivar</a:t>
            </a:r>
            <a:endParaRPr lang="sv-SE" sz="1400" b="0" dirty="0"/>
          </a:p>
        </p:txBody>
      </p:sp>
      <p:sp>
        <p:nvSpPr>
          <p:cNvPr id="36" name="Line 1072"/>
          <p:cNvSpPr>
            <a:spLocks noChangeShapeType="1"/>
          </p:cNvSpPr>
          <p:nvPr/>
        </p:nvSpPr>
        <p:spPr bwMode="auto">
          <a:xfrm>
            <a:off x="4850249" y="2942469"/>
            <a:ext cx="974081" cy="377201"/>
          </a:xfrm>
          <a:prstGeom prst="line">
            <a:avLst/>
          </a:prstGeom>
          <a:solidFill>
            <a:schemeClr val="accent2"/>
          </a:solidFill>
          <a:ln w="38100">
            <a:solidFill>
              <a:schemeClr val="accent2"/>
            </a:solidFill>
            <a:round/>
            <a:headEnd/>
            <a:tailEnd type="triangle" w="lg" len="med"/>
          </a:ln>
          <a:extLst/>
        </p:spPr>
        <p:txBody>
          <a:bodyPr wrap="none" anchor="ctr"/>
          <a:lstStyle/>
          <a:p>
            <a:endParaRPr lang="sv-SE"/>
          </a:p>
        </p:txBody>
      </p:sp>
      <p:sp>
        <p:nvSpPr>
          <p:cNvPr id="37" name="Line 1072"/>
          <p:cNvSpPr>
            <a:spLocks noChangeShapeType="1"/>
          </p:cNvSpPr>
          <p:nvPr/>
        </p:nvSpPr>
        <p:spPr bwMode="auto">
          <a:xfrm flipH="1">
            <a:off x="6987207" y="2941983"/>
            <a:ext cx="844827" cy="168965"/>
          </a:xfrm>
          <a:prstGeom prst="line">
            <a:avLst/>
          </a:prstGeom>
          <a:solidFill>
            <a:schemeClr val="accent2"/>
          </a:solidFill>
          <a:ln w="38100">
            <a:solidFill>
              <a:schemeClr val="accent2"/>
            </a:solidFill>
            <a:round/>
            <a:headEnd/>
            <a:tailEnd type="triangle" w="lg" len="med"/>
          </a:ln>
          <a:extLst/>
        </p:spPr>
        <p:txBody>
          <a:bodyPr wrap="none" anchor="ctr"/>
          <a:lstStyle/>
          <a:p>
            <a:endParaRPr lang="sv-SE"/>
          </a:p>
        </p:txBody>
      </p:sp>
      <p:sp>
        <p:nvSpPr>
          <p:cNvPr id="38" name="Rectangle 30"/>
          <p:cNvSpPr>
            <a:spLocks noChangeArrowheads="1"/>
          </p:cNvSpPr>
          <p:nvPr/>
        </p:nvSpPr>
        <p:spPr bwMode="auto">
          <a:xfrm>
            <a:off x="149087" y="4780721"/>
            <a:ext cx="3508513" cy="1311966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 algn="l">
              <a:defRPr/>
            </a:pPr>
            <a:r>
              <a:rPr lang="sv-SE" sz="1400" b="0" dirty="0"/>
              <a:t/>
            </a:r>
            <a:br>
              <a:rPr lang="sv-SE" sz="1400" b="0" dirty="0"/>
            </a:br>
            <a:endParaRPr lang="sv-SE" sz="1400" b="0" dirty="0" smtClean="0"/>
          </a:p>
          <a:p>
            <a:pPr algn="l">
              <a:defRPr/>
            </a:pPr>
            <a:r>
              <a:rPr lang="sv-SE" sz="1400" b="0" dirty="0" smtClean="0"/>
              <a:t>MP2    </a:t>
            </a:r>
            <a:r>
              <a:rPr lang="sv-SE" sz="1400" b="0" dirty="0" err="1" smtClean="0"/>
              <a:t>Kvistknivar,Nedre</a:t>
            </a:r>
            <a:r>
              <a:rPr lang="sv-SE" sz="1400" b="0" dirty="0" smtClean="0"/>
              <a:t> kniv och Fällänk</a:t>
            </a:r>
          </a:p>
          <a:p>
            <a:pPr algn="l">
              <a:defRPr/>
            </a:pPr>
            <a:r>
              <a:rPr lang="sv-SE" sz="1400" b="0" dirty="0"/>
              <a:t/>
            </a:r>
            <a:br>
              <a:rPr lang="sv-SE" sz="1400" b="0" dirty="0"/>
            </a:br>
            <a:r>
              <a:rPr lang="sv-SE" sz="1400" dirty="0" smtClean="0"/>
              <a:t>M 4      </a:t>
            </a:r>
            <a:r>
              <a:rPr lang="sv-SE" sz="1400" b="0" dirty="0" smtClean="0"/>
              <a:t>Hjularmar</a:t>
            </a:r>
            <a:endParaRPr lang="sv-SE" sz="1400" b="0" dirty="0"/>
          </a:p>
        </p:txBody>
      </p:sp>
      <p:sp>
        <p:nvSpPr>
          <p:cNvPr id="39" name="textruta 38"/>
          <p:cNvSpPr txBox="1"/>
          <p:nvPr/>
        </p:nvSpPr>
        <p:spPr>
          <a:xfrm>
            <a:off x="1311965" y="4860234"/>
            <a:ext cx="9044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dirty="0" smtClean="0"/>
              <a:t>Mätuttag</a:t>
            </a:r>
            <a:endParaRPr lang="sv-SE" sz="1400" dirty="0"/>
          </a:p>
        </p:txBody>
      </p:sp>
      <p:sp>
        <p:nvSpPr>
          <p:cNvPr id="40" name="Text Box 1073"/>
          <p:cNvSpPr txBox="1">
            <a:spLocks noChangeArrowheads="1"/>
          </p:cNvSpPr>
          <p:nvPr/>
        </p:nvSpPr>
        <p:spPr bwMode="auto">
          <a:xfrm>
            <a:off x="8262731" y="4683533"/>
            <a:ext cx="583095" cy="368858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>
              <a:spcBef>
                <a:spcPct val="50000"/>
              </a:spcBef>
              <a:defRPr/>
            </a:pPr>
            <a:r>
              <a:rPr lang="sv-SE" sz="1400" dirty="0" smtClean="0"/>
              <a:t>MP 2</a:t>
            </a:r>
            <a:endParaRPr lang="sv-SE" sz="1400" b="0" dirty="0"/>
          </a:p>
        </p:txBody>
      </p:sp>
      <p:sp>
        <p:nvSpPr>
          <p:cNvPr id="41" name="Line 1072"/>
          <p:cNvSpPr>
            <a:spLocks noChangeShapeType="1"/>
          </p:cNvSpPr>
          <p:nvPr/>
        </p:nvSpPr>
        <p:spPr bwMode="auto">
          <a:xfrm flipH="1">
            <a:off x="7712764" y="4863549"/>
            <a:ext cx="569843" cy="26504"/>
          </a:xfrm>
          <a:prstGeom prst="line">
            <a:avLst/>
          </a:prstGeom>
          <a:solidFill>
            <a:schemeClr val="accent2"/>
          </a:solidFill>
          <a:ln w="38100">
            <a:solidFill>
              <a:schemeClr val="accent2"/>
            </a:solidFill>
            <a:round/>
            <a:headEnd/>
            <a:tailEnd type="triangle" w="lg" len="med"/>
          </a:ln>
          <a:extLst/>
        </p:spPr>
        <p:txBody>
          <a:bodyPr wrap="none" anchor="ctr"/>
          <a:lstStyle/>
          <a:p>
            <a:endParaRPr lang="sv-SE"/>
          </a:p>
        </p:txBody>
      </p:sp>
      <p:sp>
        <p:nvSpPr>
          <p:cNvPr id="42" name="Line 1072"/>
          <p:cNvSpPr>
            <a:spLocks noChangeShapeType="1"/>
          </p:cNvSpPr>
          <p:nvPr/>
        </p:nvSpPr>
        <p:spPr bwMode="auto">
          <a:xfrm flipV="1">
            <a:off x="4856919" y="3448879"/>
            <a:ext cx="450576" cy="6628"/>
          </a:xfrm>
          <a:prstGeom prst="line">
            <a:avLst/>
          </a:prstGeom>
          <a:solidFill>
            <a:schemeClr val="accent2"/>
          </a:solidFill>
          <a:ln w="38100">
            <a:solidFill>
              <a:schemeClr val="accent2"/>
            </a:solidFill>
            <a:round/>
            <a:headEnd/>
            <a:tailEnd type="triangle" w="lg" len="med"/>
          </a:ln>
          <a:extLst/>
        </p:spPr>
        <p:txBody>
          <a:bodyPr wrap="none" anchor="ctr"/>
          <a:lstStyle/>
          <a:p>
            <a:endParaRPr lang="sv-SE"/>
          </a:p>
        </p:txBody>
      </p:sp>
      <p:sp>
        <p:nvSpPr>
          <p:cNvPr id="43" name="Text Box 1073"/>
          <p:cNvSpPr txBox="1">
            <a:spLocks noChangeArrowheads="1"/>
          </p:cNvSpPr>
          <p:nvPr/>
        </p:nvSpPr>
        <p:spPr bwMode="auto">
          <a:xfrm>
            <a:off x="4280453" y="3255612"/>
            <a:ext cx="583095" cy="368858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>
              <a:spcBef>
                <a:spcPct val="50000"/>
              </a:spcBef>
              <a:defRPr/>
            </a:pPr>
            <a:r>
              <a:rPr lang="sv-SE" sz="1400" dirty="0" smtClean="0"/>
              <a:t>M 4</a:t>
            </a:r>
            <a:endParaRPr lang="sv-SE" sz="1400" b="0" dirty="0"/>
          </a:p>
        </p:txBody>
      </p:sp>
    </p:spTree>
    <p:extLst>
      <p:ext uri="{BB962C8B-B14F-4D97-AF65-F5344CB8AC3E}">
        <p14:creationId xmlns:p14="http://schemas.microsoft.com/office/powerpoint/2010/main" val="10927746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Kapitel 3.</a:t>
            </a:r>
            <a:br>
              <a:rPr lang="sv-SE" dirty="0" smtClean="0"/>
            </a:br>
            <a:r>
              <a:rPr lang="sv-SE" dirty="0" smtClean="0"/>
              <a:t>Kontroll av tryck – Kvistknivar, Nedre kniv och Fällänk.</a:t>
            </a:r>
            <a:endParaRPr lang="sv-SE" dirty="0"/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668245" y="1424724"/>
            <a:ext cx="3527425" cy="1892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 sz="2400" b="1">
                <a:solidFill>
                  <a:schemeClr val="tx1"/>
                </a:solidFill>
                <a:latin typeface="Univers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Univers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Univers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Univers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Univers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Univers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Univers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Univers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Univers" pitchFamily="34" charset="0"/>
              </a:defRPr>
            </a:lvl9pPr>
          </a:lstStyle>
          <a:p>
            <a:pPr algn="l">
              <a:spcBef>
                <a:spcPct val="50000"/>
              </a:spcBef>
              <a:buFontTx/>
              <a:buAutoNum type="arabicPeriod"/>
            </a:pPr>
            <a:r>
              <a:rPr lang="sv-SE" sz="1800" b="0" dirty="0">
                <a:solidFill>
                  <a:srgbClr val="FF0000"/>
                </a:solidFill>
              </a:rPr>
              <a:t>Stäng av motorn! </a:t>
            </a:r>
          </a:p>
          <a:p>
            <a:pPr algn="l">
              <a:spcBef>
                <a:spcPct val="50000"/>
              </a:spcBef>
              <a:buFontTx/>
              <a:buAutoNum type="arabicPeriod"/>
            </a:pPr>
            <a:r>
              <a:rPr lang="sv-SE" sz="1800" b="0" dirty="0"/>
              <a:t>Koppla manometern till mätuttag </a:t>
            </a:r>
            <a:r>
              <a:rPr lang="sv-SE" sz="1800" b="0" dirty="0" smtClean="0"/>
              <a:t>MP2 </a:t>
            </a:r>
            <a:r>
              <a:rPr lang="sv-SE" sz="1800" b="0" dirty="0"/>
              <a:t>på vänster block.</a:t>
            </a:r>
            <a:r>
              <a:rPr lang="sv-SE" sz="1800" b="0" dirty="0">
                <a:solidFill>
                  <a:srgbClr val="FF0000"/>
                </a:solidFill>
              </a:rPr>
              <a:t> </a:t>
            </a:r>
          </a:p>
          <a:p>
            <a:pPr algn="l">
              <a:buFontTx/>
              <a:buAutoNum type="arabicPeriod"/>
            </a:pPr>
            <a:r>
              <a:rPr lang="sv-SE" sz="1800" b="0" dirty="0"/>
              <a:t>Stäng aggregatet för att aktivera pumpen.</a:t>
            </a: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5572125" y="1705505"/>
            <a:ext cx="365125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 sz="2400" b="1">
                <a:solidFill>
                  <a:schemeClr val="tx1"/>
                </a:solidFill>
                <a:latin typeface="Univers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Univers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Univers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Univers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Univers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Univers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Univers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Univers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Univers" pitchFamily="34" charset="0"/>
              </a:defRPr>
            </a:lvl9pPr>
          </a:lstStyle>
          <a:p>
            <a:pPr algn="l">
              <a:buFontTx/>
              <a:buAutoNum type="arabicPeriod" startAt="4"/>
            </a:pPr>
            <a:r>
              <a:rPr lang="sv-SE" sz="1800" b="0" dirty="0"/>
              <a:t>Kontrollera </a:t>
            </a:r>
            <a:r>
              <a:rPr lang="sv-SE" sz="1800" b="0" dirty="0" smtClean="0"/>
              <a:t>trycket.</a:t>
            </a:r>
            <a:br>
              <a:rPr lang="sv-SE" sz="1800" b="0" dirty="0" smtClean="0"/>
            </a:br>
            <a:r>
              <a:rPr lang="sv-SE" sz="1800" b="0" dirty="0" smtClean="0"/>
              <a:t>Om </a:t>
            </a:r>
            <a:r>
              <a:rPr lang="sv-SE" sz="1800" b="0" dirty="0"/>
              <a:t>så erfordras, justera med reduceringsventil R1 på höger block. </a:t>
            </a:r>
          </a:p>
        </p:txBody>
      </p:sp>
      <p:sp>
        <p:nvSpPr>
          <p:cNvPr id="14" name="textruta 13"/>
          <p:cNvSpPr txBox="1"/>
          <p:nvPr/>
        </p:nvSpPr>
        <p:spPr>
          <a:xfrm>
            <a:off x="8338792" y="3927409"/>
            <a:ext cx="88458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smtClean="0">
                <a:solidFill>
                  <a:schemeClr val="bg1"/>
                </a:solidFill>
              </a:rPr>
              <a:t>R1</a:t>
            </a:r>
            <a:endParaRPr lang="sv-SE" dirty="0">
              <a:solidFill>
                <a:schemeClr val="bg1"/>
              </a:solidFill>
            </a:endParaRPr>
          </a:p>
        </p:txBody>
      </p:sp>
      <p:pic>
        <p:nvPicPr>
          <p:cNvPr id="12" name="Bildobjekt 11" descr="R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0358" y="3438938"/>
            <a:ext cx="3473143" cy="3170583"/>
          </a:xfrm>
          <a:prstGeom prst="rect">
            <a:avLst/>
          </a:prstGeom>
        </p:spPr>
      </p:pic>
      <p:sp>
        <p:nvSpPr>
          <p:cNvPr id="16" name="Text Box 35"/>
          <p:cNvSpPr txBox="1">
            <a:spLocks noChangeArrowheads="1"/>
          </p:cNvSpPr>
          <p:nvPr/>
        </p:nvSpPr>
        <p:spPr bwMode="auto">
          <a:xfrm>
            <a:off x="3806687" y="3539988"/>
            <a:ext cx="705678" cy="391286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 contourW="19050">
            <a:bevelT/>
            <a:bevelB/>
          </a:sp3d>
        </p:spPr>
        <p:txBody>
          <a:bodyPr wrap="square" lIns="113182" tIns="56591" rIns="113182" bIns="56591">
            <a:spAutoFit/>
          </a:bodyPr>
          <a:lstStyle/>
          <a:p>
            <a:pPr defTabSz="1133475">
              <a:spcBef>
                <a:spcPct val="50000"/>
              </a:spcBef>
              <a:defRPr/>
            </a:pPr>
            <a:r>
              <a:rPr lang="sv-SE" sz="1800" dirty="0" smtClean="0"/>
              <a:t>MP2</a:t>
            </a:r>
            <a:endParaRPr lang="sv-SE" sz="1800" b="0" dirty="0"/>
          </a:p>
        </p:txBody>
      </p:sp>
      <p:cxnSp>
        <p:nvCxnSpPr>
          <p:cNvPr id="19" name="Rak pil 18"/>
          <p:cNvCxnSpPr/>
          <p:nvPr/>
        </p:nvCxnSpPr>
        <p:spPr bwMode="auto">
          <a:xfrm flipH="1">
            <a:off x="2557670" y="3896139"/>
            <a:ext cx="1249017" cy="828261"/>
          </a:xfrm>
          <a:prstGeom prst="straightConnector1">
            <a:avLst/>
          </a:prstGeom>
          <a:noFill/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21" name="Bildobjekt 20" descr="R1_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3311" y="3389243"/>
            <a:ext cx="3337560" cy="3245244"/>
          </a:xfrm>
          <a:prstGeom prst="rect">
            <a:avLst/>
          </a:prstGeom>
        </p:spPr>
      </p:pic>
      <p:sp>
        <p:nvSpPr>
          <p:cNvPr id="23" name="textruta 22"/>
          <p:cNvSpPr txBox="1"/>
          <p:nvPr/>
        </p:nvSpPr>
        <p:spPr>
          <a:xfrm>
            <a:off x="6168886" y="3465442"/>
            <a:ext cx="682488" cy="461665"/>
          </a:xfrm>
          <a:prstGeom prst="rect">
            <a:avLst/>
          </a:prstGeom>
          <a:solidFill>
            <a:schemeClr val="accent2"/>
          </a:solidFill>
          <a:effectLst>
            <a:outerShdw sx="1000" sy="1000" algn="ctr" rotWithShape="0">
              <a:srgbClr val="000000"/>
            </a:outerShdw>
          </a:effectLst>
          <a:scene3d>
            <a:camera prst="orthographicFront"/>
            <a:lightRig rig="threePt" dir="t"/>
          </a:scene3d>
          <a:sp3d contourW="19050">
            <a:bevelT/>
            <a:bevelB/>
          </a:sp3d>
        </p:spPr>
        <p:txBody>
          <a:bodyPr wrap="square" rtlCol="0">
            <a:spAutoFit/>
          </a:bodyPr>
          <a:lstStyle/>
          <a:p>
            <a:r>
              <a:rPr lang="sv-SE" sz="2400" dirty="0" smtClean="0"/>
              <a:t>R1</a:t>
            </a:r>
            <a:endParaRPr lang="sv-SE" sz="2400" dirty="0"/>
          </a:p>
        </p:txBody>
      </p:sp>
      <p:cxnSp>
        <p:nvCxnSpPr>
          <p:cNvPr id="26" name="Rak pil 25"/>
          <p:cNvCxnSpPr/>
          <p:nvPr/>
        </p:nvCxnSpPr>
        <p:spPr bwMode="auto">
          <a:xfrm>
            <a:off x="6818244" y="3906078"/>
            <a:ext cx="437321" cy="1143000"/>
          </a:xfrm>
          <a:prstGeom prst="straightConnector1">
            <a:avLst/>
          </a:prstGeom>
          <a:noFill/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7701083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Kapitel 3.</a:t>
            </a:r>
            <a:br>
              <a:rPr lang="sv-SE" dirty="0" smtClean="0"/>
            </a:br>
            <a:r>
              <a:rPr lang="sv-SE" dirty="0" smtClean="0"/>
              <a:t>Justera tryck till svärdmatning.</a:t>
            </a:r>
            <a:endParaRPr lang="sv-SE" dirty="0"/>
          </a:p>
        </p:txBody>
      </p:sp>
      <p:sp>
        <p:nvSpPr>
          <p:cNvPr id="7" name="textruta 6"/>
          <p:cNvSpPr txBox="1"/>
          <p:nvPr/>
        </p:nvSpPr>
        <p:spPr>
          <a:xfrm>
            <a:off x="496957" y="2027583"/>
            <a:ext cx="3697356" cy="15850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smtClean="0"/>
              <a:t>För grundinställning:</a:t>
            </a:r>
          </a:p>
          <a:p>
            <a:endParaRPr lang="sv-SE" sz="1800" dirty="0" smtClean="0"/>
          </a:p>
          <a:p>
            <a:r>
              <a:rPr lang="sv-SE" sz="1800" dirty="0" smtClean="0"/>
              <a:t>Skruva reduceraren (</a:t>
            </a:r>
            <a:r>
              <a:rPr lang="sv-SE" sz="1800" dirty="0" err="1" smtClean="0"/>
              <a:t>PLD-ventilen</a:t>
            </a:r>
            <a:r>
              <a:rPr lang="sv-SE" sz="1800" dirty="0" smtClean="0"/>
              <a:t>) för svärdmatning i botten, märkt R5. Öppna därefter 2 varv.</a:t>
            </a:r>
            <a:endParaRPr lang="sv-SE" sz="1800" dirty="0"/>
          </a:p>
        </p:txBody>
      </p:sp>
      <p:pic>
        <p:nvPicPr>
          <p:cNvPr id="10" name="Bildobjekt 9" descr="Svärdmatning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2714" y="1839850"/>
            <a:ext cx="5201920" cy="3901440"/>
          </a:xfrm>
          <a:prstGeom prst="rect">
            <a:avLst/>
          </a:prstGeom>
        </p:spPr>
      </p:pic>
      <p:sp>
        <p:nvSpPr>
          <p:cNvPr id="11" name="Text Box 30"/>
          <p:cNvSpPr txBox="1">
            <a:spLocks noChangeArrowheads="1"/>
          </p:cNvSpPr>
          <p:nvPr/>
        </p:nvSpPr>
        <p:spPr bwMode="auto">
          <a:xfrm>
            <a:off x="4986959" y="3853415"/>
            <a:ext cx="608772" cy="369332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sv-SE" sz="1800" dirty="0" smtClean="0"/>
              <a:t>R 5</a:t>
            </a:r>
            <a:endParaRPr lang="en-US" sz="1800" b="0" dirty="0">
              <a:latin typeface="Times New Roman" pitchFamily="18" charset="0"/>
            </a:endParaRPr>
          </a:p>
        </p:txBody>
      </p:sp>
      <p:sp>
        <p:nvSpPr>
          <p:cNvPr id="12" name="Line 26"/>
          <p:cNvSpPr>
            <a:spLocks noChangeShapeType="1"/>
          </p:cNvSpPr>
          <p:nvPr/>
        </p:nvSpPr>
        <p:spPr bwMode="auto">
          <a:xfrm flipV="1">
            <a:off x="5575852" y="3995530"/>
            <a:ext cx="1550504" cy="49696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sv-SE"/>
          </a:p>
        </p:txBody>
      </p:sp>
      <p:pic>
        <p:nvPicPr>
          <p:cNvPr id="3" name="Bildobjekt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11" r="24837" b="5673"/>
          <a:stretch/>
        </p:blipFill>
        <p:spPr>
          <a:xfrm rot="5400000">
            <a:off x="2031589" y="2326063"/>
            <a:ext cx="1082171" cy="4011185"/>
          </a:xfrm>
          <a:prstGeom prst="rect">
            <a:avLst/>
          </a:prstGeom>
        </p:spPr>
      </p:pic>
      <p:pic>
        <p:nvPicPr>
          <p:cNvPr id="4" name="Bildobjekt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6" t="35525" r="8986" b="36047"/>
          <a:stretch/>
        </p:blipFill>
        <p:spPr>
          <a:xfrm>
            <a:off x="567082" y="5355253"/>
            <a:ext cx="4011185" cy="772073"/>
          </a:xfrm>
          <a:prstGeom prst="rect">
            <a:avLst/>
          </a:prstGeom>
        </p:spPr>
      </p:pic>
      <p:sp>
        <p:nvSpPr>
          <p:cNvPr id="5" name="textruta 4"/>
          <p:cNvSpPr txBox="1"/>
          <p:nvPr/>
        </p:nvSpPr>
        <p:spPr>
          <a:xfrm>
            <a:off x="567081" y="6233823"/>
            <a:ext cx="41162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201105  </a:t>
            </a:r>
            <a:r>
              <a:rPr lang="en-US" sz="1600" dirty="0" err="1" smtClean="0"/>
              <a:t>Monteringsverktyg</a:t>
            </a:r>
            <a:r>
              <a:rPr lang="en-US" sz="1600" dirty="0" smtClean="0"/>
              <a:t> </a:t>
            </a:r>
            <a:r>
              <a:rPr lang="en-US" sz="1600" dirty="0" err="1" smtClean="0"/>
              <a:t>för</a:t>
            </a:r>
            <a:r>
              <a:rPr lang="en-US" sz="1600" dirty="0" smtClean="0"/>
              <a:t> PLD </a:t>
            </a:r>
            <a:r>
              <a:rPr lang="en-US" sz="1600" dirty="0" err="1" smtClean="0"/>
              <a:t>ventiler</a:t>
            </a:r>
            <a:endParaRPr lang="en-US" sz="1600" dirty="0"/>
          </a:p>
        </p:txBody>
      </p:sp>
      <p:sp>
        <p:nvSpPr>
          <p:cNvPr id="13" name="textruta 12"/>
          <p:cNvSpPr txBox="1"/>
          <p:nvPr/>
        </p:nvSpPr>
        <p:spPr>
          <a:xfrm>
            <a:off x="496957" y="4881402"/>
            <a:ext cx="41162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619005 PLD </a:t>
            </a:r>
            <a:r>
              <a:rPr lang="en-US" sz="1600" dirty="0" err="1" smtClean="0"/>
              <a:t>ventil</a:t>
            </a:r>
            <a:r>
              <a:rPr lang="en-US" sz="1600" dirty="0" smtClean="0"/>
              <a:t> </a:t>
            </a:r>
            <a:r>
              <a:rPr lang="en-US" sz="1600" dirty="0" err="1" smtClean="0"/>
              <a:t>för</a:t>
            </a:r>
            <a:r>
              <a:rPr lang="en-US" sz="1600" dirty="0" smtClean="0"/>
              <a:t> </a:t>
            </a:r>
            <a:r>
              <a:rPr lang="en-US" sz="1600" dirty="0" err="1" smtClean="0"/>
              <a:t>svärdmatning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67772298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Kapitel 3.</a:t>
            </a:r>
            <a:br>
              <a:rPr lang="sv-SE" dirty="0" smtClean="0"/>
            </a:br>
            <a:r>
              <a:rPr lang="sv-SE" dirty="0" smtClean="0"/>
              <a:t>Kontrollera och justera tryck till svärdretur.</a:t>
            </a:r>
            <a:endParaRPr lang="sv-SE" dirty="0"/>
          </a:p>
        </p:txBody>
      </p:sp>
      <p:pic>
        <p:nvPicPr>
          <p:cNvPr id="9" name="Bildobjekt 8" descr="Svärdmatning retu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4705" y="1621189"/>
            <a:ext cx="4252467" cy="3189350"/>
          </a:xfrm>
          <a:prstGeom prst="rect">
            <a:avLst/>
          </a:prstGeom>
        </p:spPr>
      </p:pic>
      <p:pic>
        <p:nvPicPr>
          <p:cNvPr id="10" name="Bildobjekt 9" descr="Svärdretu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0742" y="1649896"/>
            <a:ext cx="4106692" cy="3140765"/>
          </a:xfrm>
          <a:prstGeom prst="rect">
            <a:avLst/>
          </a:prstGeom>
        </p:spPr>
      </p:pic>
      <p:sp>
        <p:nvSpPr>
          <p:cNvPr id="11" name="textruta 10"/>
          <p:cNvSpPr txBox="1"/>
          <p:nvPr/>
        </p:nvSpPr>
        <p:spPr>
          <a:xfrm>
            <a:off x="904461" y="5118652"/>
            <a:ext cx="86669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800" dirty="0" smtClean="0"/>
              <a:t>Vid kontroll och justering av svärdretur monteras ett mätuttag på svärdcylinderns plus sida. Befintlig banjobult byts tillfälligt ut till art.nr: 013499 (komplett med mätuttag).</a:t>
            </a:r>
            <a:endParaRPr lang="sv-SE" sz="1800" dirty="0"/>
          </a:p>
        </p:txBody>
      </p:sp>
      <p:sp>
        <p:nvSpPr>
          <p:cNvPr id="13" name="Line 1072"/>
          <p:cNvSpPr>
            <a:spLocks noChangeShapeType="1"/>
          </p:cNvSpPr>
          <p:nvPr/>
        </p:nvSpPr>
        <p:spPr bwMode="auto">
          <a:xfrm flipV="1">
            <a:off x="1759226" y="3011557"/>
            <a:ext cx="993913" cy="1401416"/>
          </a:xfrm>
          <a:prstGeom prst="line">
            <a:avLst/>
          </a:prstGeom>
          <a:solidFill>
            <a:schemeClr val="accent2"/>
          </a:solidFill>
          <a:ln w="38100">
            <a:solidFill>
              <a:srgbClr val="FFFF00"/>
            </a:solidFill>
            <a:round/>
            <a:headEnd/>
            <a:tailEnd type="triangle" w="lg" len="med"/>
          </a:ln>
          <a:extLst/>
        </p:spPr>
        <p:txBody>
          <a:bodyPr wrap="none" anchor="ctr"/>
          <a:lstStyle/>
          <a:p>
            <a:endParaRPr lang="sv-SE"/>
          </a:p>
        </p:txBody>
      </p:sp>
      <p:sp>
        <p:nvSpPr>
          <p:cNvPr id="15" name="Line 1072"/>
          <p:cNvSpPr>
            <a:spLocks noChangeShapeType="1"/>
          </p:cNvSpPr>
          <p:nvPr/>
        </p:nvSpPr>
        <p:spPr bwMode="auto">
          <a:xfrm flipV="1">
            <a:off x="6281530" y="3180522"/>
            <a:ext cx="1063487" cy="1232451"/>
          </a:xfrm>
          <a:prstGeom prst="line">
            <a:avLst/>
          </a:prstGeom>
          <a:solidFill>
            <a:schemeClr val="accent2"/>
          </a:solidFill>
          <a:ln w="38100">
            <a:solidFill>
              <a:srgbClr val="FFFF00"/>
            </a:solidFill>
            <a:round/>
            <a:headEnd/>
            <a:tailEnd type="triangle" w="lg" len="med"/>
          </a:ln>
          <a:extLst/>
        </p:spPr>
        <p:txBody>
          <a:bodyPr wrap="none" anchor="ctr"/>
          <a:lstStyle/>
          <a:p>
            <a:endParaRPr lang="sv-SE"/>
          </a:p>
        </p:txBody>
      </p:sp>
      <p:sp>
        <p:nvSpPr>
          <p:cNvPr id="14" name="Text Box 35"/>
          <p:cNvSpPr txBox="1">
            <a:spLocks noChangeArrowheads="1"/>
          </p:cNvSpPr>
          <p:nvPr/>
        </p:nvSpPr>
        <p:spPr bwMode="auto">
          <a:xfrm>
            <a:off x="5658679" y="4239041"/>
            <a:ext cx="622851" cy="391286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 contourW="19050">
            <a:bevelT/>
            <a:bevelB/>
          </a:sp3d>
        </p:spPr>
        <p:txBody>
          <a:bodyPr wrap="square" lIns="113182" tIns="56591" rIns="113182" bIns="56591">
            <a:spAutoFit/>
          </a:bodyPr>
          <a:lstStyle/>
          <a:p>
            <a:pPr defTabSz="1133475">
              <a:spcBef>
                <a:spcPct val="50000"/>
              </a:spcBef>
              <a:defRPr/>
            </a:pPr>
            <a:r>
              <a:rPr lang="sv-SE" sz="1800" dirty="0"/>
              <a:t>R</a:t>
            </a:r>
            <a:r>
              <a:rPr lang="sv-SE" sz="1800" dirty="0" smtClean="0"/>
              <a:t> 2</a:t>
            </a:r>
            <a:endParaRPr lang="sv-SE" sz="1800" b="0" dirty="0"/>
          </a:p>
        </p:txBody>
      </p:sp>
      <p:sp>
        <p:nvSpPr>
          <p:cNvPr id="12" name="Text Box 35"/>
          <p:cNvSpPr txBox="1">
            <a:spLocks noChangeArrowheads="1"/>
          </p:cNvSpPr>
          <p:nvPr/>
        </p:nvSpPr>
        <p:spPr bwMode="auto">
          <a:xfrm>
            <a:off x="1043609" y="4225789"/>
            <a:ext cx="705678" cy="391286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 contourW="19050">
            <a:bevelT/>
            <a:bevelB/>
          </a:sp3d>
        </p:spPr>
        <p:txBody>
          <a:bodyPr wrap="square" lIns="113182" tIns="56591" rIns="113182" bIns="56591">
            <a:spAutoFit/>
          </a:bodyPr>
          <a:lstStyle/>
          <a:p>
            <a:pPr defTabSz="1133475">
              <a:spcBef>
                <a:spcPct val="50000"/>
              </a:spcBef>
              <a:defRPr/>
            </a:pPr>
            <a:r>
              <a:rPr lang="sv-SE" sz="1800" dirty="0" smtClean="0"/>
              <a:t>M 3</a:t>
            </a:r>
            <a:endParaRPr lang="sv-SE" sz="1800" b="0" dirty="0"/>
          </a:p>
        </p:txBody>
      </p:sp>
    </p:spTree>
    <p:extLst>
      <p:ext uri="{BB962C8B-B14F-4D97-AF65-F5344CB8AC3E}">
        <p14:creationId xmlns:p14="http://schemas.microsoft.com/office/powerpoint/2010/main" val="37088567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ctrTitle"/>
          </p:nvPr>
        </p:nvSpPr>
        <p:spPr>
          <a:xfrm>
            <a:off x="431800" y="5111750"/>
            <a:ext cx="9791700" cy="706438"/>
          </a:xfrm>
        </p:spPr>
        <p:txBody>
          <a:bodyPr/>
          <a:lstStyle/>
          <a:p>
            <a:r>
              <a:rPr lang="sv-SE" dirty="0" smtClean="0"/>
              <a:t>Kapitel 1.</a:t>
            </a:r>
            <a:endParaRPr lang="en-US" dirty="0" smtClean="0"/>
          </a:p>
        </p:txBody>
      </p:sp>
      <p:sp>
        <p:nvSpPr>
          <p:cNvPr id="23555" name="Subtitle 2"/>
          <p:cNvSpPr>
            <a:spLocks noGrp="1"/>
          </p:cNvSpPr>
          <p:nvPr>
            <p:ph type="subTitle" sz="quarter" idx="1"/>
          </p:nvPr>
        </p:nvSpPr>
        <p:spPr>
          <a:xfrm>
            <a:off x="431800" y="4751388"/>
            <a:ext cx="4837113" cy="211137"/>
          </a:xfrm>
        </p:spPr>
        <p:txBody>
          <a:bodyPr/>
          <a:lstStyle/>
          <a:p>
            <a:r>
              <a:rPr lang="sv-SE" dirty="0" smtClean="0"/>
              <a:t>Log Max 928</a:t>
            </a:r>
            <a:endParaRPr lang="en-US" dirty="0" smtClean="0"/>
          </a:p>
        </p:txBody>
      </p:sp>
      <p:sp>
        <p:nvSpPr>
          <p:cNvPr id="23556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31800" y="5759450"/>
            <a:ext cx="9791700" cy="684213"/>
          </a:xfrm>
        </p:spPr>
        <p:txBody>
          <a:bodyPr/>
          <a:lstStyle/>
          <a:p>
            <a:r>
              <a:rPr lang="sv-SE" dirty="0" smtClean="0"/>
              <a:t>Terminologi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Kapitel 3.  Kontrollera och justera tryck till hjularmar.</a:t>
            </a:r>
            <a:endParaRPr lang="sv-SE" dirty="0"/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385348" y="1481585"/>
            <a:ext cx="3529012" cy="216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 sz="2400" b="1">
                <a:solidFill>
                  <a:schemeClr val="tx1"/>
                </a:solidFill>
                <a:latin typeface="Univers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Univers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Univers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Univers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Univers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Univers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Univers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Univers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Univers" pitchFamily="34" charset="0"/>
              </a:defRPr>
            </a:lvl9pPr>
          </a:lstStyle>
          <a:p>
            <a:pPr algn="l">
              <a:spcBef>
                <a:spcPct val="50000"/>
              </a:spcBef>
              <a:buFontTx/>
              <a:buAutoNum type="arabicPeriod"/>
            </a:pPr>
            <a:r>
              <a:rPr lang="sv-SE" sz="1800" b="0" dirty="0">
                <a:solidFill>
                  <a:srgbClr val="FF0000"/>
                </a:solidFill>
              </a:rPr>
              <a:t>Stäng av motorn! </a:t>
            </a:r>
          </a:p>
          <a:p>
            <a:pPr algn="l">
              <a:spcBef>
                <a:spcPct val="50000"/>
              </a:spcBef>
              <a:buFontTx/>
              <a:buAutoNum type="arabicPeriod"/>
            </a:pPr>
            <a:r>
              <a:rPr lang="sv-SE" sz="1800" b="0" dirty="0"/>
              <a:t>Koppla manometern till mätuttag </a:t>
            </a:r>
            <a:r>
              <a:rPr lang="sv-SE" sz="1800" b="0" dirty="0" smtClean="0"/>
              <a:t>M4 </a:t>
            </a:r>
            <a:r>
              <a:rPr lang="sv-SE" sz="1800" b="0" dirty="0"/>
              <a:t>på </a:t>
            </a:r>
            <a:r>
              <a:rPr lang="sv-SE" sz="1800" b="0" dirty="0" smtClean="0"/>
              <a:t>Höger </a:t>
            </a:r>
            <a:r>
              <a:rPr lang="sv-SE" sz="1800" b="0" dirty="0"/>
              <a:t>block.</a:t>
            </a:r>
            <a:r>
              <a:rPr lang="sv-SE" sz="1800" b="0" dirty="0">
                <a:solidFill>
                  <a:srgbClr val="FF0000"/>
                </a:solidFill>
              </a:rPr>
              <a:t> </a:t>
            </a:r>
          </a:p>
          <a:p>
            <a:pPr algn="l">
              <a:buFontTx/>
              <a:buAutoNum type="arabicPeriod"/>
            </a:pPr>
            <a:r>
              <a:rPr lang="sv-SE" sz="1800" b="0" dirty="0"/>
              <a:t>Stäng aggregatet för att aktivera pumpen</a:t>
            </a:r>
            <a:r>
              <a:rPr lang="sv-SE" sz="1800" b="0" dirty="0" smtClean="0"/>
              <a:t>.</a:t>
            </a:r>
          </a:p>
          <a:p>
            <a:pPr algn="l">
              <a:buFontTx/>
              <a:buAutoNum type="arabicPeriod"/>
            </a:pPr>
            <a:r>
              <a:rPr lang="sv-SE" sz="1800" b="0" dirty="0" smtClean="0"/>
              <a:t>Trycket justeras på R3.</a:t>
            </a:r>
            <a:endParaRPr lang="sv-SE" sz="1800" b="0" dirty="0"/>
          </a:p>
        </p:txBody>
      </p:sp>
      <p:pic>
        <p:nvPicPr>
          <p:cNvPr id="8" name="Bildobjekt 7" descr="Matarhjulsarmar_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9911" y="1566171"/>
            <a:ext cx="4957514" cy="3630426"/>
          </a:xfrm>
          <a:prstGeom prst="rect">
            <a:avLst/>
          </a:prstGeom>
        </p:spPr>
      </p:pic>
      <p:sp>
        <p:nvSpPr>
          <p:cNvPr id="9" name="Text Box 20"/>
          <p:cNvSpPr txBox="1">
            <a:spLocks noChangeArrowheads="1"/>
          </p:cNvSpPr>
          <p:nvPr/>
        </p:nvSpPr>
        <p:spPr bwMode="auto">
          <a:xfrm>
            <a:off x="4419911" y="1566171"/>
            <a:ext cx="1384495" cy="376237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sv-SE" sz="1400" b="0" dirty="0"/>
              <a:t>Mätuttag </a:t>
            </a:r>
            <a:r>
              <a:rPr lang="sv-SE" sz="1400" b="0" dirty="0" smtClean="0"/>
              <a:t>PRM</a:t>
            </a:r>
            <a:r>
              <a:rPr lang="sv-SE" sz="1800" b="0" dirty="0" smtClean="0"/>
              <a:t> </a:t>
            </a:r>
            <a:endParaRPr lang="sv-SE" sz="1800" b="0" dirty="0">
              <a:latin typeface="Times New Roman" pitchFamily="18" charset="0"/>
            </a:endParaRPr>
          </a:p>
        </p:txBody>
      </p:sp>
      <p:sp>
        <p:nvSpPr>
          <p:cNvPr id="10" name="Line 1072"/>
          <p:cNvSpPr>
            <a:spLocks noChangeShapeType="1"/>
          </p:cNvSpPr>
          <p:nvPr/>
        </p:nvSpPr>
        <p:spPr bwMode="auto">
          <a:xfrm>
            <a:off x="5732890" y="1741336"/>
            <a:ext cx="727546" cy="494969"/>
          </a:xfrm>
          <a:prstGeom prst="line">
            <a:avLst/>
          </a:prstGeom>
          <a:solidFill>
            <a:schemeClr val="accent2"/>
          </a:solidFill>
          <a:ln w="38100">
            <a:solidFill>
              <a:schemeClr val="accent2"/>
            </a:solidFill>
            <a:round/>
            <a:headEnd/>
            <a:tailEnd type="triangle" w="lg" len="med"/>
          </a:ln>
          <a:extLst/>
        </p:spPr>
        <p:txBody>
          <a:bodyPr wrap="none" anchor="ctr"/>
          <a:lstStyle/>
          <a:p>
            <a:endParaRPr lang="sv-SE"/>
          </a:p>
        </p:txBody>
      </p:sp>
      <p:sp>
        <p:nvSpPr>
          <p:cNvPr id="12" name="Line 1072"/>
          <p:cNvSpPr>
            <a:spLocks noChangeShapeType="1"/>
          </p:cNvSpPr>
          <p:nvPr/>
        </p:nvSpPr>
        <p:spPr bwMode="auto">
          <a:xfrm flipH="1">
            <a:off x="7235687" y="2727296"/>
            <a:ext cx="1458050" cy="1039633"/>
          </a:xfrm>
          <a:prstGeom prst="line">
            <a:avLst/>
          </a:prstGeom>
          <a:solidFill>
            <a:schemeClr val="accent2"/>
          </a:solidFill>
          <a:ln w="38100">
            <a:solidFill>
              <a:srgbClr val="FFFF00"/>
            </a:solidFill>
            <a:round/>
            <a:headEnd/>
            <a:tailEnd type="triangle" w="lg" len="med"/>
          </a:ln>
          <a:extLst/>
        </p:spPr>
        <p:txBody>
          <a:bodyPr wrap="none" anchor="ctr"/>
          <a:lstStyle/>
          <a:p>
            <a:endParaRPr lang="sv-SE"/>
          </a:p>
        </p:txBody>
      </p:sp>
      <p:sp>
        <p:nvSpPr>
          <p:cNvPr id="11" name="Text Box 20"/>
          <p:cNvSpPr txBox="1">
            <a:spLocks noChangeArrowheads="1"/>
          </p:cNvSpPr>
          <p:nvPr/>
        </p:nvSpPr>
        <p:spPr bwMode="auto">
          <a:xfrm>
            <a:off x="8693737" y="2520328"/>
            <a:ext cx="480081" cy="376237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sv-SE" sz="1400" dirty="0" smtClean="0"/>
              <a:t>R 3</a:t>
            </a:r>
            <a:r>
              <a:rPr lang="sv-SE" sz="1800" b="0" dirty="0" smtClean="0"/>
              <a:t> </a:t>
            </a:r>
            <a:endParaRPr lang="sv-SE" sz="1800" b="0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332683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Kapitel 3.</a:t>
            </a:r>
            <a:br>
              <a:rPr lang="sv-SE" dirty="0" smtClean="0"/>
            </a:br>
            <a:r>
              <a:rPr lang="sv-SE" dirty="0" smtClean="0"/>
              <a:t>Kontrollera och justera trycket för mäthjul.</a:t>
            </a:r>
            <a:endParaRPr lang="sv-SE" dirty="0"/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567081" y="1546360"/>
            <a:ext cx="37338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457200" indent="-457200" algn="l">
              <a:spcBef>
                <a:spcPct val="50000"/>
              </a:spcBef>
              <a:buFontTx/>
              <a:buAutoNum type="arabicPeriod"/>
            </a:pPr>
            <a:r>
              <a:rPr lang="sv-SE" sz="1800" b="0" dirty="0">
                <a:solidFill>
                  <a:srgbClr val="FF0000"/>
                </a:solidFill>
              </a:rPr>
              <a:t>Stäng av motorn! </a:t>
            </a:r>
          </a:p>
          <a:p>
            <a:pPr marL="457200" indent="-457200" algn="l">
              <a:spcBef>
                <a:spcPct val="50000"/>
              </a:spcBef>
              <a:buFontTx/>
              <a:buAutoNum type="arabicPeriod"/>
            </a:pPr>
            <a:r>
              <a:rPr lang="sv-SE" sz="1800" b="0" dirty="0"/>
              <a:t>Koppla manometern till mätuttag </a:t>
            </a:r>
            <a:r>
              <a:rPr lang="sv-SE" sz="1800" b="0" dirty="0" smtClean="0"/>
              <a:t>M6 </a:t>
            </a:r>
            <a:r>
              <a:rPr lang="sv-SE" sz="1800" b="0" dirty="0"/>
              <a:t>på </a:t>
            </a:r>
            <a:r>
              <a:rPr lang="sv-SE" sz="1800" dirty="0" smtClean="0"/>
              <a:t>nedre</a:t>
            </a:r>
            <a:r>
              <a:rPr lang="sv-SE" sz="1800" b="0" dirty="0" smtClean="0"/>
              <a:t> blocket i såglådan.</a:t>
            </a:r>
            <a:endParaRPr lang="sv-SE" sz="1800" b="0" dirty="0"/>
          </a:p>
          <a:p>
            <a:pPr marL="457200" indent="-457200" algn="l">
              <a:buFontTx/>
              <a:buAutoNum type="arabicPeriod"/>
            </a:pPr>
            <a:r>
              <a:rPr lang="sv-SE" sz="1800" b="0" dirty="0"/>
              <a:t>Stäng aggregatet för att aktivera pumpen</a:t>
            </a:r>
            <a:r>
              <a:rPr lang="sv-SE" sz="1800" b="0" dirty="0" smtClean="0"/>
              <a:t>.</a:t>
            </a:r>
          </a:p>
          <a:p>
            <a:pPr marL="457200" indent="-457200" algn="l">
              <a:buFontTx/>
              <a:buAutoNum type="arabicPeriod"/>
            </a:pPr>
            <a:r>
              <a:rPr lang="sv-SE" sz="1800" dirty="0" smtClean="0"/>
              <a:t>Trycket justeras med R6</a:t>
            </a:r>
            <a:endParaRPr lang="sv-SE" sz="1800" b="0" dirty="0" smtClean="0"/>
          </a:p>
          <a:p>
            <a:pPr marL="457200" indent="-457200" algn="l">
              <a:buFontTx/>
              <a:buAutoNum type="arabicPeriod"/>
            </a:pPr>
            <a:endParaRPr lang="sv-SE" sz="1800" b="0" dirty="0"/>
          </a:p>
        </p:txBody>
      </p:sp>
      <p:pic>
        <p:nvPicPr>
          <p:cNvPr id="9" name="Bildobjekt 8" descr="Mäthjulstryck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4236" y="1720580"/>
            <a:ext cx="5201920" cy="3901440"/>
          </a:xfrm>
          <a:prstGeom prst="rect">
            <a:avLst/>
          </a:prstGeom>
        </p:spPr>
      </p:pic>
      <p:sp>
        <p:nvSpPr>
          <p:cNvPr id="10" name="Text Box 20"/>
          <p:cNvSpPr txBox="1">
            <a:spLocks noChangeArrowheads="1"/>
          </p:cNvSpPr>
          <p:nvPr/>
        </p:nvSpPr>
        <p:spPr bwMode="auto">
          <a:xfrm>
            <a:off x="8842824" y="4766572"/>
            <a:ext cx="480081" cy="376237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sv-SE" sz="1400" dirty="0" smtClean="0"/>
              <a:t>R 6</a:t>
            </a:r>
            <a:r>
              <a:rPr lang="sv-SE" sz="1800" b="0" dirty="0" smtClean="0"/>
              <a:t> </a:t>
            </a:r>
            <a:endParaRPr lang="sv-SE" sz="1800" b="0" dirty="0">
              <a:latin typeface="Times New Roman" pitchFamily="18" charset="0"/>
            </a:endParaRPr>
          </a:p>
        </p:txBody>
      </p:sp>
      <p:sp>
        <p:nvSpPr>
          <p:cNvPr id="11" name="Line 1072"/>
          <p:cNvSpPr>
            <a:spLocks noChangeShapeType="1"/>
          </p:cNvSpPr>
          <p:nvPr/>
        </p:nvSpPr>
        <p:spPr bwMode="auto">
          <a:xfrm flipH="1" flipV="1">
            <a:off x="7841972" y="4283763"/>
            <a:ext cx="1000851" cy="685801"/>
          </a:xfrm>
          <a:prstGeom prst="line">
            <a:avLst/>
          </a:prstGeom>
          <a:solidFill>
            <a:schemeClr val="accent2"/>
          </a:solidFill>
          <a:ln w="38100">
            <a:solidFill>
              <a:schemeClr val="accent2"/>
            </a:solidFill>
            <a:round/>
            <a:headEnd/>
            <a:tailEnd type="triangle" w="lg" len="med"/>
          </a:ln>
          <a:extLst/>
        </p:spPr>
        <p:txBody>
          <a:bodyPr wrap="none" anchor="ctr"/>
          <a:lstStyle/>
          <a:p>
            <a:endParaRPr lang="sv-SE"/>
          </a:p>
        </p:txBody>
      </p:sp>
      <p:sp>
        <p:nvSpPr>
          <p:cNvPr id="12" name="Text Box 20"/>
          <p:cNvSpPr txBox="1">
            <a:spLocks noChangeArrowheads="1"/>
          </p:cNvSpPr>
          <p:nvPr/>
        </p:nvSpPr>
        <p:spPr bwMode="auto">
          <a:xfrm>
            <a:off x="6765545" y="5193954"/>
            <a:ext cx="1265272" cy="369332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sv-SE" sz="1400" b="0" dirty="0"/>
              <a:t>Mätuttag </a:t>
            </a:r>
            <a:r>
              <a:rPr lang="sv-SE" sz="1400" dirty="0" smtClean="0"/>
              <a:t>M6</a:t>
            </a:r>
            <a:r>
              <a:rPr lang="sv-SE" sz="1400" b="0" dirty="0" smtClean="0"/>
              <a:t>.</a:t>
            </a:r>
            <a:r>
              <a:rPr lang="sv-SE" sz="1800" b="0" dirty="0" smtClean="0"/>
              <a:t> </a:t>
            </a:r>
            <a:endParaRPr lang="sv-SE" sz="1800" b="0" dirty="0">
              <a:latin typeface="Times New Roman" pitchFamily="18" charset="0"/>
            </a:endParaRPr>
          </a:p>
        </p:txBody>
      </p:sp>
      <p:sp>
        <p:nvSpPr>
          <p:cNvPr id="13" name="Line 1072"/>
          <p:cNvSpPr>
            <a:spLocks noChangeShapeType="1"/>
          </p:cNvSpPr>
          <p:nvPr/>
        </p:nvSpPr>
        <p:spPr bwMode="auto">
          <a:xfrm flipH="1" flipV="1">
            <a:off x="6205329" y="4684641"/>
            <a:ext cx="553280" cy="702367"/>
          </a:xfrm>
          <a:prstGeom prst="line">
            <a:avLst/>
          </a:prstGeom>
          <a:solidFill>
            <a:schemeClr val="accent2"/>
          </a:solidFill>
          <a:ln w="38100">
            <a:solidFill>
              <a:schemeClr val="accent2"/>
            </a:solidFill>
            <a:round/>
            <a:headEnd/>
            <a:tailEnd type="triangle" w="lg" len="med"/>
          </a:ln>
          <a:extLst/>
        </p:spPr>
        <p:txBody>
          <a:bodyPr wrap="none" anchor="ctr"/>
          <a:lstStyle/>
          <a:p>
            <a:endParaRPr lang="sv-SE"/>
          </a:p>
        </p:txBody>
      </p:sp>
      <p:pic>
        <p:nvPicPr>
          <p:cNvPr id="14" name="Bildobjekt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11" r="24837" b="5673"/>
          <a:stretch/>
        </p:blipFill>
        <p:spPr>
          <a:xfrm rot="5400000">
            <a:off x="2003096" y="2493115"/>
            <a:ext cx="1082171" cy="4011185"/>
          </a:xfrm>
          <a:prstGeom prst="rect">
            <a:avLst/>
          </a:prstGeom>
        </p:spPr>
      </p:pic>
      <p:pic>
        <p:nvPicPr>
          <p:cNvPr id="15" name="Bildobjekt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6" t="35525" r="8986" b="36047"/>
          <a:stretch/>
        </p:blipFill>
        <p:spPr>
          <a:xfrm>
            <a:off x="538589" y="5522305"/>
            <a:ext cx="4011185" cy="772073"/>
          </a:xfrm>
          <a:prstGeom prst="rect">
            <a:avLst/>
          </a:prstGeom>
        </p:spPr>
      </p:pic>
      <p:sp>
        <p:nvSpPr>
          <p:cNvPr id="16" name="textruta 15"/>
          <p:cNvSpPr txBox="1"/>
          <p:nvPr/>
        </p:nvSpPr>
        <p:spPr>
          <a:xfrm>
            <a:off x="538588" y="6400875"/>
            <a:ext cx="41606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201105  </a:t>
            </a:r>
            <a:r>
              <a:rPr lang="en-US" sz="1600" dirty="0" err="1" smtClean="0"/>
              <a:t>Monteringsverktyg</a:t>
            </a:r>
            <a:r>
              <a:rPr lang="en-US" sz="1600" dirty="0" smtClean="0"/>
              <a:t> </a:t>
            </a:r>
            <a:r>
              <a:rPr lang="en-US" sz="1600" dirty="0" err="1" smtClean="0"/>
              <a:t>för</a:t>
            </a:r>
            <a:r>
              <a:rPr lang="en-US" sz="1600" dirty="0" smtClean="0"/>
              <a:t> PLD </a:t>
            </a:r>
            <a:r>
              <a:rPr lang="en-US" sz="1600" dirty="0" err="1" smtClean="0"/>
              <a:t>ventiler</a:t>
            </a:r>
            <a:r>
              <a:rPr lang="en-US" sz="1600" dirty="0" smtClean="0"/>
              <a:t>.</a:t>
            </a:r>
            <a:endParaRPr lang="en-US" sz="1600" dirty="0"/>
          </a:p>
        </p:txBody>
      </p:sp>
      <p:sp>
        <p:nvSpPr>
          <p:cNvPr id="17" name="textruta 16"/>
          <p:cNvSpPr txBox="1"/>
          <p:nvPr/>
        </p:nvSpPr>
        <p:spPr>
          <a:xfrm>
            <a:off x="468464" y="5048454"/>
            <a:ext cx="41162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619006 PLD </a:t>
            </a:r>
            <a:r>
              <a:rPr lang="en-US" sz="1600" dirty="0" err="1" smtClean="0"/>
              <a:t>ventil</a:t>
            </a:r>
            <a:r>
              <a:rPr lang="en-US" sz="1600" dirty="0" smtClean="0"/>
              <a:t> </a:t>
            </a:r>
            <a:r>
              <a:rPr lang="en-US" sz="1600" dirty="0" err="1" smtClean="0"/>
              <a:t>för</a:t>
            </a:r>
            <a:r>
              <a:rPr lang="en-US" sz="1600" dirty="0" smtClean="0"/>
              <a:t> </a:t>
            </a:r>
            <a:r>
              <a:rPr lang="en-US" sz="1600" dirty="0" err="1" smtClean="0"/>
              <a:t>mäthjul</a:t>
            </a:r>
            <a:r>
              <a:rPr lang="en-US" sz="1600" dirty="0" smtClean="0"/>
              <a:t>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991986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Kapitel 3.</a:t>
            </a:r>
            <a:br>
              <a:rPr lang="sv-SE" dirty="0" smtClean="0"/>
            </a:br>
            <a:r>
              <a:rPr lang="sv-SE" dirty="0" smtClean="0"/>
              <a:t>Rengöring av pilotfilter i L90-ventil.</a:t>
            </a:r>
            <a:endParaRPr lang="sv-SE" dirty="0"/>
          </a:p>
        </p:txBody>
      </p:sp>
      <p:grpSp>
        <p:nvGrpSpPr>
          <p:cNvPr id="3" name="Group 36"/>
          <p:cNvGrpSpPr>
            <a:grpSpLocks/>
          </p:cNvGrpSpPr>
          <p:nvPr/>
        </p:nvGrpSpPr>
        <p:grpSpPr bwMode="auto">
          <a:xfrm>
            <a:off x="5033066" y="1352999"/>
            <a:ext cx="3297238" cy="1641475"/>
            <a:chOff x="2920" y="568"/>
            <a:chExt cx="2077" cy="1034"/>
          </a:xfrm>
        </p:grpSpPr>
        <p:sp>
          <p:nvSpPr>
            <p:cNvPr id="5" name="Line 22"/>
            <p:cNvSpPr>
              <a:spLocks noChangeShapeType="1"/>
            </p:cNvSpPr>
            <p:nvPr/>
          </p:nvSpPr>
          <p:spPr bwMode="auto">
            <a:xfrm flipH="1">
              <a:off x="3560" y="584"/>
              <a:ext cx="42" cy="1018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sv-SE"/>
            </a:p>
          </p:txBody>
        </p:sp>
        <p:sp>
          <p:nvSpPr>
            <p:cNvPr id="6" name="Text Box 23"/>
            <p:cNvSpPr txBox="1">
              <a:spLocks noChangeArrowheads="1"/>
            </p:cNvSpPr>
            <p:nvPr/>
          </p:nvSpPr>
          <p:spPr bwMode="auto">
            <a:xfrm>
              <a:off x="2920" y="568"/>
              <a:ext cx="2077" cy="194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anchor="ctr">
              <a:spAutoFit/>
            </a:bodyPr>
            <a:lstStyle/>
            <a:p>
              <a:pPr>
                <a:defRPr/>
              </a:pPr>
              <a:r>
                <a:rPr lang="sv-SE" sz="1400" b="0" dirty="0"/>
                <a:t>Pilotfiltret finns innanför denna plugg.</a:t>
              </a:r>
            </a:p>
          </p:txBody>
        </p:sp>
      </p:grpSp>
      <p:grpSp>
        <p:nvGrpSpPr>
          <p:cNvPr id="7" name="Group 35"/>
          <p:cNvGrpSpPr>
            <a:grpSpLocks/>
          </p:cNvGrpSpPr>
          <p:nvPr/>
        </p:nvGrpSpPr>
        <p:grpSpPr bwMode="auto">
          <a:xfrm>
            <a:off x="5933142" y="1761884"/>
            <a:ext cx="3717925" cy="2471737"/>
            <a:chOff x="2893" y="676"/>
            <a:chExt cx="2342" cy="1557"/>
          </a:xfrm>
          <a:solidFill>
            <a:schemeClr val="accent2"/>
          </a:solidFill>
        </p:grpSpPr>
        <p:pic>
          <p:nvPicPr>
            <p:cNvPr id="8" name="Picture 15"/>
            <p:cNvPicPr preferRelativeResize="0">
              <a:picLocks noChangeArrowheads="1"/>
            </p:cNvPicPr>
            <p:nvPr/>
          </p:nvPicPr>
          <p:blipFill>
            <a:blip r:embed="rId2">
              <a:lum bright="8000" contrast="50000"/>
            </a:blip>
            <a:srcRect r="2275" b="15741"/>
            <a:stretch>
              <a:fillRect/>
            </a:stretch>
          </p:blipFill>
          <p:spPr bwMode="auto">
            <a:xfrm>
              <a:off x="2893" y="676"/>
              <a:ext cx="2342" cy="1557"/>
            </a:xfrm>
            <a:prstGeom prst="rect">
              <a:avLst/>
            </a:prstGeom>
            <a:grpFill/>
            <a:ln w="1587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</p:pic>
        <p:sp>
          <p:nvSpPr>
            <p:cNvPr id="9" name="Line 28"/>
            <p:cNvSpPr>
              <a:spLocks noChangeShapeType="1"/>
            </p:cNvSpPr>
            <p:nvPr/>
          </p:nvSpPr>
          <p:spPr bwMode="auto">
            <a:xfrm flipV="1">
              <a:off x="3901" y="1344"/>
              <a:ext cx="351" cy="0"/>
            </a:xfrm>
            <a:prstGeom prst="line">
              <a:avLst/>
            </a:prstGeom>
            <a:grpFill/>
            <a:ln w="38100">
              <a:solidFill>
                <a:srgbClr val="FF0000"/>
              </a:solidFill>
              <a:round/>
              <a:headEnd/>
              <a:tailEnd type="triangle" w="lg" len="med"/>
            </a:ln>
            <a:extLst/>
          </p:spPr>
          <p:txBody>
            <a:bodyPr wrap="none" anchor="ctr"/>
            <a:lstStyle/>
            <a:p>
              <a:endParaRPr lang="sv-SE"/>
            </a:p>
          </p:txBody>
        </p:sp>
        <p:sp>
          <p:nvSpPr>
            <p:cNvPr id="10" name="Text Box 16"/>
            <p:cNvSpPr txBox="1">
              <a:spLocks noChangeArrowheads="1"/>
            </p:cNvSpPr>
            <p:nvPr/>
          </p:nvSpPr>
          <p:spPr bwMode="auto">
            <a:xfrm>
              <a:off x="3072" y="754"/>
              <a:ext cx="2077" cy="332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anchor="ctr">
              <a:spAutoFit/>
            </a:bodyPr>
            <a:lstStyle/>
            <a:p>
              <a:pPr marL="190500" indent="-190500">
                <a:defRPr/>
              </a:pPr>
              <a:r>
                <a:rPr lang="sv-SE" sz="1400" b="0" dirty="0"/>
                <a:t>1. Demontera plugg </a:t>
              </a:r>
              <a:r>
                <a:rPr lang="sv-SE" sz="1400" b="0" dirty="0" err="1"/>
                <a:t>m.h.a</a:t>
              </a:r>
              <a:r>
                <a:rPr lang="sv-SE" sz="1400" b="0" dirty="0"/>
                <a:t>. en 6 mm insexnyckel.</a:t>
              </a:r>
            </a:p>
          </p:txBody>
        </p:sp>
      </p:grpSp>
      <p:grpSp>
        <p:nvGrpSpPr>
          <p:cNvPr id="11" name="Group 34"/>
          <p:cNvGrpSpPr>
            <a:grpSpLocks/>
          </p:cNvGrpSpPr>
          <p:nvPr/>
        </p:nvGrpSpPr>
        <p:grpSpPr bwMode="auto">
          <a:xfrm>
            <a:off x="5951676" y="4277174"/>
            <a:ext cx="3716338" cy="2363787"/>
            <a:chOff x="2979" y="2251"/>
            <a:chExt cx="2341" cy="1489"/>
          </a:xfrm>
        </p:grpSpPr>
        <p:pic>
          <p:nvPicPr>
            <p:cNvPr id="12" name="Picture 18"/>
            <p:cNvPicPr>
              <a:picLocks noChangeAspect="1" noChangeArrowheads="1"/>
            </p:cNvPicPr>
            <p:nvPr/>
          </p:nvPicPr>
          <p:blipFill>
            <a:blip r:embed="rId3">
              <a:lum bright="22000" contrast="34000"/>
            </a:blip>
            <a:srcRect/>
            <a:stretch>
              <a:fillRect/>
            </a:stretch>
          </p:blipFill>
          <p:spPr bwMode="auto">
            <a:xfrm>
              <a:off x="2979" y="2251"/>
              <a:ext cx="2341" cy="1489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</p:pic>
        <p:sp>
          <p:nvSpPr>
            <p:cNvPr id="13" name="Line 29"/>
            <p:cNvSpPr>
              <a:spLocks noChangeShapeType="1"/>
            </p:cNvSpPr>
            <p:nvPr/>
          </p:nvSpPr>
          <p:spPr bwMode="auto">
            <a:xfrm flipV="1">
              <a:off x="3878" y="2998"/>
              <a:ext cx="272" cy="45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sv-SE"/>
            </a:p>
          </p:txBody>
        </p:sp>
        <p:sp>
          <p:nvSpPr>
            <p:cNvPr id="14" name="Text Box 19"/>
            <p:cNvSpPr txBox="1">
              <a:spLocks noChangeArrowheads="1"/>
            </p:cNvSpPr>
            <p:nvPr/>
          </p:nvSpPr>
          <p:spPr bwMode="auto">
            <a:xfrm>
              <a:off x="3024" y="3356"/>
              <a:ext cx="2168" cy="332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anchor="ctr">
              <a:spAutoFit/>
            </a:bodyPr>
            <a:lstStyle/>
            <a:p>
              <a:pPr marL="190500" indent="-190500">
                <a:defRPr/>
              </a:pPr>
              <a:r>
                <a:rPr lang="sv-SE" sz="1400" b="0" dirty="0"/>
                <a:t>2. Bakom pluggen finns en fjäder som håller pilotfiltret på plats.</a:t>
              </a:r>
            </a:p>
          </p:txBody>
        </p:sp>
      </p:grpSp>
      <p:pic>
        <p:nvPicPr>
          <p:cNvPr id="15" name="Bildobjekt 14" descr="Servosektion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983" y="1829911"/>
            <a:ext cx="5201920" cy="3901440"/>
          </a:xfrm>
          <a:prstGeom prst="rect">
            <a:avLst/>
          </a:prstGeom>
        </p:spPr>
      </p:pic>
      <p:sp>
        <p:nvSpPr>
          <p:cNvPr id="16" name="Line 29"/>
          <p:cNvSpPr>
            <a:spLocks noChangeShapeType="1"/>
          </p:cNvSpPr>
          <p:nvPr/>
        </p:nvSpPr>
        <p:spPr bwMode="auto">
          <a:xfrm flipV="1">
            <a:off x="1806300" y="4422740"/>
            <a:ext cx="431800" cy="72072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40135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Kapitel 3.</a:t>
            </a:r>
            <a:br>
              <a:rPr lang="sv-SE" dirty="0" smtClean="0"/>
            </a:br>
            <a:r>
              <a:rPr lang="sv-SE" dirty="0" smtClean="0"/>
              <a:t>Rengöring av pilotfilter i L90-ventil.</a:t>
            </a:r>
            <a:endParaRPr lang="sv-SE" dirty="0"/>
          </a:p>
        </p:txBody>
      </p:sp>
      <p:grpSp>
        <p:nvGrpSpPr>
          <p:cNvPr id="3" name="Group 1058"/>
          <p:cNvGrpSpPr>
            <a:grpSpLocks/>
          </p:cNvGrpSpPr>
          <p:nvPr/>
        </p:nvGrpSpPr>
        <p:grpSpPr bwMode="auto">
          <a:xfrm>
            <a:off x="564348" y="2114826"/>
            <a:ext cx="4313307" cy="3243470"/>
            <a:chOff x="249" y="1344"/>
            <a:chExt cx="2587" cy="1814"/>
          </a:xfrm>
          <a:solidFill>
            <a:schemeClr val="accent2"/>
          </a:solidFill>
        </p:grpSpPr>
        <p:pic>
          <p:nvPicPr>
            <p:cNvPr id="4" name="Picture 1035"/>
            <p:cNvPicPr>
              <a:picLocks noChangeAspect="1" noChangeArrowheads="1"/>
            </p:cNvPicPr>
            <p:nvPr/>
          </p:nvPicPr>
          <p:blipFill>
            <a:blip r:embed="rId2">
              <a:lum bright="4000" contrast="12000"/>
            </a:blip>
            <a:srcRect r="-143" b="7495"/>
            <a:stretch>
              <a:fillRect/>
            </a:stretch>
          </p:blipFill>
          <p:spPr bwMode="auto">
            <a:xfrm>
              <a:off x="249" y="1344"/>
              <a:ext cx="2587" cy="1793"/>
            </a:xfrm>
            <a:prstGeom prst="rect">
              <a:avLst/>
            </a:prstGeom>
            <a:grpFill/>
            <a:ln w="1587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</p:pic>
        <p:sp>
          <p:nvSpPr>
            <p:cNvPr id="5" name="Text Box 1036"/>
            <p:cNvSpPr txBox="1">
              <a:spLocks noChangeArrowheads="1"/>
            </p:cNvSpPr>
            <p:nvPr/>
          </p:nvSpPr>
          <p:spPr bwMode="auto">
            <a:xfrm>
              <a:off x="249" y="2960"/>
              <a:ext cx="2586" cy="19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sv-SE" sz="1400" b="0" dirty="0"/>
                <a:t>3. Ta ut fjäder, distans och filter.</a:t>
              </a:r>
            </a:p>
          </p:txBody>
        </p:sp>
      </p:grpSp>
      <p:grpSp>
        <p:nvGrpSpPr>
          <p:cNvPr id="6" name="Group 1057"/>
          <p:cNvGrpSpPr>
            <a:grpSpLocks/>
          </p:cNvGrpSpPr>
          <p:nvPr/>
        </p:nvGrpSpPr>
        <p:grpSpPr bwMode="auto">
          <a:xfrm>
            <a:off x="4958835" y="2114826"/>
            <a:ext cx="4470745" cy="3243470"/>
            <a:chOff x="2925" y="1344"/>
            <a:chExt cx="2691" cy="1917"/>
          </a:xfrm>
          <a:solidFill>
            <a:schemeClr val="accent2"/>
          </a:solidFill>
        </p:grpSpPr>
        <p:pic>
          <p:nvPicPr>
            <p:cNvPr id="7" name="Picture 1038"/>
            <p:cNvPicPr preferRelativeResize="0">
              <a:picLocks noChangeArrowheads="1"/>
            </p:cNvPicPr>
            <p:nvPr/>
          </p:nvPicPr>
          <p:blipFill>
            <a:blip r:embed="rId3">
              <a:lum bright="-12000" contrast="32000"/>
            </a:blip>
            <a:srcRect t="12929" b="38516"/>
            <a:stretch>
              <a:fillRect/>
            </a:stretch>
          </p:blipFill>
          <p:spPr bwMode="auto">
            <a:xfrm>
              <a:off x="2925" y="1344"/>
              <a:ext cx="2691" cy="1573"/>
            </a:xfrm>
            <a:prstGeom prst="rect">
              <a:avLst/>
            </a:prstGeom>
            <a:grpFill/>
            <a:ln w="1587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</p:pic>
        <p:sp>
          <p:nvSpPr>
            <p:cNvPr id="8" name="Text Box 1039"/>
            <p:cNvSpPr txBox="1">
              <a:spLocks noChangeArrowheads="1"/>
            </p:cNvSpPr>
            <p:nvPr/>
          </p:nvSpPr>
          <p:spPr bwMode="auto">
            <a:xfrm>
              <a:off x="2925" y="2931"/>
              <a:ext cx="2688" cy="33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1400" b="0" dirty="0"/>
                <a:t>4</a:t>
              </a:r>
              <a:r>
                <a:rPr lang="sv-SE" sz="1400" b="0" dirty="0"/>
                <a:t>. Rengör filtret med </a:t>
              </a:r>
              <a:r>
                <a:rPr lang="sv-SE" sz="1400" b="0" dirty="0" smtClean="0"/>
                <a:t>diesel/rengöringsmedel. </a:t>
              </a:r>
              <a:r>
                <a:rPr lang="sv-SE" sz="1400" b="0" dirty="0"/>
                <a:t>Återmontera.</a:t>
              </a:r>
            </a:p>
          </p:txBody>
        </p:sp>
        <p:sp>
          <p:nvSpPr>
            <p:cNvPr id="9" name="Text Box 1042"/>
            <p:cNvSpPr txBox="1">
              <a:spLocks noChangeArrowheads="1"/>
            </p:cNvSpPr>
            <p:nvPr/>
          </p:nvSpPr>
          <p:spPr bwMode="auto">
            <a:xfrm>
              <a:off x="3984" y="2544"/>
              <a:ext cx="480" cy="19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sv-SE" sz="1400" b="0" dirty="0"/>
                <a:t>Fjäder</a:t>
              </a:r>
            </a:p>
          </p:txBody>
        </p:sp>
        <p:sp>
          <p:nvSpPr>
            <p:cNvPr id="10" name="Text Box 1043"/>
            <p:cNvSpPr txBox="1">
              <a:spLocks noChangeArrowheads="1"/>
            </p:cNvSpPr>
            <p:nvPr/>
          </p:nvSpPr>
          <p:spPr bwMode="auto">
            <a:xfrm>
              <a:off x="4800" y="2544"/>
              <a:ext cx="432" cy="19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sv-SE" sz="1400" b="0" dirty="0"/>
                <a:t>Plugg</a:t>
              </a:r>
            </a:p>
          </p:txBody>
        </p:sp>
        <p:sp>
          <p:nvSpPr>
            <p:cNvPr id="11" name="Line 1044"/>
            <p:cNvSpPr>
              <a:spLocks noChangeShapeType="1"/>
            </p:cNvSpPr>
            <p:nvPr/>
          </p:nvSpPr>
          <p:spPr bwMode="auto">
            <a:xfrm>
              <a:off x="3264" y="1680"/>
              <a:ext cx="29" cy="480"/>
            </a:xfrm>
            <a:prstGeom prst="line">
              <a:avLst/>
            </a:prstGeom>
            <a:grpFill/>
            <a:ln w="38100">
              <a:solidFill>
                <a:srgbClr val="FFFF00"/>
              </a:solidFill>
              <a:round/>
              <a:headEnd/>
              <a:tailEnd type="triangle" w="lg" len="med"/>
            </a:ln>
            <a:extLst/>
          </p:spPr>
          <p:txBody>
            <a:bodyPr wrap="none" anchor="ctr"/>
            <a:lstStyle/>
            <a:p>
              <a:endParaRPr lang="sv-SE"/>
            </a:p>
          </p:txBody>
        </p:sp>
        <p:sp>
          <p:nvSpPr>
            <p:cNvPr id="12" name="Line 1045"/>
            <p:cNvSpPr>
              <a:spLocks noChangeShapeType="1"/>
            </p:cNvSpPr>
            <p:nvPr/>
          </p:nvSpPr>
          <p:spPr bwMode="auto">
            <a:xfrm flipH="1">
              <a:off x="3515" y="1680"/>
              <a:ext cx="277" cy="389"/>
            </a:xfrm>
            <a:prstGeom prst="line">
              <a:avLst/>
            </a:prstGeom>
            <a:grpFill/>
            <a:ln w="38100">
              <a:solidFill>
                <a:srgbClr val="FFFF00"/>
              </a:solidFill>
              <a:round/>
              <a:headEnd/>
              <a:tailEnd type="triangle" w="lg" len="med"/>
            </a:ln>
            <a:extLst/>
          </p:spPr>
          <p:txBody>
            <a:bodyPr wrap="none" anchor="ctr"/>
            <a:lstStyle/>
            <a:p>
              <a:endParaRPr lang="sv-SE"/>
            </a:p>
          </p:txBody>
        </p:sp>
        <p:sp>
          <p:nvSpPr>
            <p:cNvPr id="13" name="Text Box 1049"/>
            <p:cNvSpPr txBox="1">
              <a:spLocks noChangeArrowheads="1"/>
            </p:cNvSpPr>
            <p:nvPr/>
          </p:nvSpPr>
          <p:spPr bwMode="auto">
            <a:xfrm>
              <a:off x="3560" y="1480"/>
              <a:ext cx="528" cy="19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sv-SE" sz="1400" b="0" dirty="0"/>
                <a:t>Distans</a:t>
              </a:r>
            </a:p>
          </p:txBody>
        </p:sp>
        <p:sp>
          <p:nvSpPr>
            <p:cNvPr id="14" name="Text Box 1050"/>
            <p:cNvSpPr txBox="1">
              <a:spLocks noChangeArrowheads="1"/>
            </p:cNvSpPr>
            <p:nvPr/>
          </p:nvSpPr>
          <p:spPr bwMode="auto">
            <a:xfrm>
              <a:off x="3061" y="1480"/>
              <a:ext cx="432" cy="19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sv-SE" sz="1400" b="0" dirty="0"/>
                <a:t>Filter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0466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Kapitel 3.</a:t>
            </a:r>
            <a:br>
              <a:rPr lang="sv-SE" dirty="0" smtClean="0"/>
            </a:br>
            <a:r>
              <a:rPr lang="sv-SE" dirty="0" smtClean="0"/>
              <a:t>Servo slid </a:t>
            </a:r>
            <a:r>
              <a:rPr lang="sv-SE" smtClean="0"/>
              <a:t>och fjäder.</a:t>
            </a:r>
            <a:endParaRPr lang="sv-SE" dirty="0"/>
          </a:p>
        </p:txBody>
      </p:sp>
      <p:pic>
        <p:nvPicPr>
          <p:cNvPr id="13" name="Bildobjekt 12" descr="Servosektionen_kopi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084" y="1537079"/>
            <a:ext cx="4627732" cy="3621329"/>
          </a:xfrm>
          <a:prstGeom prst="rect">
            <a:avLst/>
          </a:prstGeom>
        </p:spPr>
      </p:pic>
      <p:sp>
        <p:nvSpPr>
          <p:cNvPr id="14" name="textruta 13"/>
          <p:cNvSpPr txBox="1"/>
          <p:nvPr/>
        </p:nvSpPr>
        <p:spPr>
          <a:xfrm>
            <a:off x="5257800" y="1580322"/>
            <a:ext cx="5049078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000" dirty="0" err="1" smtClean="0"/>
              <a:t>Servoslider</a:t>
            </a:r>
            <a:r>
              <a:rPr lang="sv-SE" sz="2000" dirty="0" smtClean="0"/>
              <a:t> som används i dag är märkta </a:t>
            </a:r>
            <a:r>
              <a:rPr lang="sv-SE" sz="2000" b="1" dirty="0" smtClean="0">
                <a:solidFill>
                  <a:srgbClr val="FF0000"/>
                </a:solidFill>
              </a:rPr>
              <a:t>röd</a:t>
            </a:r>
            <a:r>
              <a:rPr lang="sv-SE" sz="2000" dirty="0" smtClean="0"/>
              <a:t> eller </a:t>
            </a:r>
            <a:r>
              <a:rPr lang="sv-SE" sz="2000" b="1" dirty="0" smtClean="0">
                <a:solidFill>
                  <a:srgbClr val="00B050"/>
                </a:solidFill>
              </a:rPr>
              <a:t>grön</a:t>
            </a:r>
            <a:r>
              <a:rPr lang="sv-SE" sz="2000" dirty="0" smtClean="0"/>
              <a:t>.</a:t>
            </a:r>
          </a:p>
          <a:p>
            <a:r>
              <a:rPr lang="sv-SE" sz="2000" b="1" dirty="0" smtClean="0">
                <a:solidFill>
                  <a:srgbClr val="FF0000"/>
                </a:solidFill>
              </a:rPr>
              <a:t>Röd</a:t>
            </a:r>
            <a:r>
              <a:rPr lang="sv-SE" sz="2000" dirty="0" smtClean="0"/>
              <a:t> den grövre modellen.</a:t>
            </a:r>
          </a:p>
          <a:p>
            <a:r>
              <a:rPr lang="sv-SE" sz="2000" dirty="0" smtClean="0"/>
              <a:t>Vanligtvis är </a:t>
            </a:r>
            <a:r>
              <a:rPr lang="sv-SE" sz="2000" b="1" dirty="0" smtClean="0">
                <a:solidFill>
                  <a:srgbClr val="00B050"/>
                </a:solidFill>
              </a:rPr>
              <a:t>grön</a:t>
            </a:r>
            <a:r>
              <a:rPr lang="sv-SE" sz="2000" dirty="0" smtClean="0"/>
              <a:t> monterad i sektionshuset från början, med det beror på bearbetningstoleransen från tillverkaren vilken typ som blir ”original” sliden.</a:t>
            </a:r>
          </a:p>
          <a:p>
            <a:endParaRPr lang="sv-SE" sz="2000" dirty="0" smtClean="0"/>
          </a:p>
          <a:p>
            <a:r>
              <a:rPr lang="sv-SE" sz="2000" dirty="0" smtClean="0"/>
              <a:t>L90 ventilen är idag </a:t>
            </a:r>
            <a:r>
              <a:rPr lang="sv-SE" sz="2000" dirty="0" err="1" smtClean="0"/>
              <a:t>specad</a:t>
            </a:r>
            <a:r>
              <a:rPr lang="sv-SE" sz="2000" dirty="0" smtClean="0"/>
              <a:t> med en servofjäder på 35 bar som standard.</a:t>
            </a:r>
          </a:p>
          <a:p>
            <a:r>
              <a:rPr lang="sv-SE" sz="2000" dirty="0" smtClean="0"/>
              <a:t>Om man för kedjesträckningen kräver högre tryck finns idag en fjäder för 43 bar.</a:t>
            </a:r>
          </a:p>
          <a:p>
            <a:r>
              <a:rPr lang="sv-SE" sz="2000" dirty="0" smtClean="0"/>
              <a:t>En konverterings sats (554193)finns, där även en strypbackventil ingår.</a:t>
            </a:r>
          </a:p>
          <a:p>
            <a:r>
              <a:rPr lang="sv-SE" sz="2000" dirty="0" smtClean="0"/>
              <a:t>Det gäller såg 518 och SC 100.</a:t>
            </a:r>
            <a:endParaRPr lang="sv-SE" sz="2000" dirty="0"/>
          </a:p>
        </p:txBody>
      </p:sp>
      <p:cxnSp>
        <p:nvCxnSpPr>
          <p:cNvPr id="6" name="Rak pil 5"/>
          <p:cNvCxnSpPr/>
          <p:nvPr/>
        </p:nvCxnSpPr>
        <p:spPr bwMode="auto">
          <a:xfrm flipV="1">
            <a:off x="2723322" y="3687419"/>
            <a:ext cx="904461" cy="1769164"/>
          </a:xfrm>
          <a:prstGeom prst="straightConnector1">
            <a:avLst/>
          </a:prstGeom>
          <a:noFill/>
          <a:ln w="2540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0" name="Rak pil 9"/>
          <p:cNvCxnSpPr/>
          <p:nvPr/>
        </p:nvCxnSpPr>
        <p:spPr bwMode="auto">
          <a:xfrm flipV="1">
            <a:off x="2703443" y="4244009"/>
            <a:ext cx="874644" cy="1868556"/>
          </a:xfrm>
          <a:prstGeom prst="straightConnector1">
            <a:avLst/>
          </a:prstGeom>
          <a:noFill/>
          <a:ln w="2540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2" name="textruta 11"/>
          <p:cNvSpPr txBox="1"/>
          <p:nvPr/>
        </p:nvSpPr>
        <p:spPr>
          <a:xfrm>
            <a:off x="1302027" y="5227982"/>
            <a:ext cx="14908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000" dirty="0" smtClean="0"/>
              <a:t>Servofjäder</a:t>
            </a:r>
            <a:endParaRPr lang="sv-SE" sz="2000" dirty="0"/>
          </a:p>
        </p:txBody>
      </p:sp>
      <p:sp>
        <p:nvSpPr>
          <p:cNvPr id="15" name="textruta 14"/>
          <p:cNvSpPr txBox="1"/>
          <p:nvPr/>
        </p:nvSpPr>
        <p:spPr>
          <a:xfrm>
            <a:off x="1689652" y="5933660"/>
            <a:ext cx="13020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000" dirty="0" smtClean="0"/>
              <a:t>Pilotslid</a:t>
            </a:r>
            <a:endParaRPr lang="sv-SE" sz="2000" dirty="0"/>
          </a:p>
        </p:txBody>
      </p:sp>
      <p:sp>
        <p:nvSpPr>
          <p:cNvPr id="16" name="textruta 15"/>
          <p:cNvSpPr txBox="1"/>
          <p:nvPr/>
        </p:nvSpPr>
        <p:spPr>
          <a:xfrm>
            <a:off x="3309731" y="1868557"/>
            <a:ext cx="111318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sv-SE" sz="2000" dirty="0"/>
          </a:p>
        </p:txBody>
      </p:sp>
    </p:spTree>
    <p:extLst>
      <p:ext uri="{BB962C8B-B14F-4D97-AF65-F5344CB8AC3E}">
        <p14:creationId xmlns:p14="http://schemas.microsoft.com/office/powerpoint/2010/main" val="3331899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Kapitel 3.</a:t>
            </a:r>
            <a:br>
              <a:rPr lang="sv-SE" dirty="0" smtClean="0"/>
            </a:br>
            <a:r>
              <a:rPr lang="sv-SE" dirty="0" smtClean="0"/>
              <a:t>Kontroll av dräneringstryck och servotryck.</a:t>
            </a:r>
            <a:endParaRPr lang="sv-SE" dirty="0"/>
          </a:p>
        </p:txBody>
      </p:sp>
      <p:pic>
        <p:nvPicPr>
          <p:cNvPr id="8" name="Bildobjekt 7" descr="4000B högerblock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773" y="1504365"/>
            <a:ext cx="4154004" cy="4768450"/>
          </a:xfrm>
          <a:prstGeom prst="rect">
            <a:avLst/>
          </a:prstGeom>
        </p:spPr>
      </p:pic>
      <p:sp>
        <p:nvSpPr>
          <p:cNvPr id="12" name="Ellips 11"/>
          <p:cNvSpPr/>
          <p:nvPr/>
        </p:nvSpPr>
        <p:spPr bwMode="auto">
          <a:xfrm>
            <a:off x="2345635" y="5128591"/>
            <a:ext cx="1351722" cy="974035"/>
          </a:xfrm>
          <a:prstGeom prst="ellipse">
            <a:avLst/>
          </a:prstGeom>
          <a:noFill/>
          <a:ln w="349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4" name="Rak pil 13"/>
          <p:cNvCxnSpPr/>
          <p:nvPr/>
        </p:nvCxnSpPr>
        <p:spPr bwMode="auto">
          <a:xfrm flipH="1">
            <a:off x="3717235" y="5605670"/>
            <a:ext cx="854765" cy="19879"/>
          </a:xfrm>
          <a:prstGeom prst="straightConnector1">
            <a:avLst/>
          </a:prstGeom>
          <a:noFill/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8" name="Rak pil 17"/>
          <p:cNvCxnSpPr/>
          <p:nvPr/>
        </p:nvCxnSpPr>
        <p:spPr bwMode="auto">
          <a:xfrm flipH="1" flipV="1">
            <a:off x="1600202" y="2822715"/>
            <a:ext cx="3687415" cy="1262268"/>
          </a:xfrm>
          <a:prstGeom prst="straightConnector1">
            <a:avLst/>
          </a:prstGeom>
          <a:noFill/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5" name="textruta 24"/>
          <p:cNvSpPr txBox="1"/>
          <p:nvPr/>
        </p:nvSpPr>
        <p:spPr>
          <a:xfrm>
            <a:off x="4562062" y="5416826"/>
            <a:ext cx="16797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800" dirty="0" smtClean="0"/>
              <a:t>Mätuttag monteras.</a:t>
            </a:r>
            <a:endParaRPr lang="sv-SE" sz="1800" dirty="0"/>
          </a:p>
        </p:txBody>
      </p:sp>
      <p:sp>
        <p:nvSpPr>
          <p:cNvPr id="26" name="textruta 25"/>
          <p:cNvSpPr txBox="1"/>
          <p:nvPr/>
        </p:nvSpPr>
        <p:spPr>
          <a:xfrm>
            <a:off x="5406886" y="1966243"/>
            <a:ext cx="5039139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800" dirty="0" smtClean="0"/>
              <a:t>För att kontrollera dräneringstrycket, montera det lösa mätuttaget på dräneringsledningen.</a:t>
            </a:r>
            <a:br>
              <a:rPr lang="sv-SE" sz="1800" dirty="0" smtClean="0"/>
            </a:br>
            <a:r>
              <a:rPr lang="sv-SE" sz="1800" dirty="0" smtClean="0"/>
              <a:t>(Medföljer aggregatet.)</a:t>
            </a:r>
          </a:p>
          <a:p>
            <a:r>
              <a:rPr lang="sv-SE" sz="1800" dirty="0" smtClean="0"/>
              <a:t>Trycket får inte överstiga 2 bar.</a:t>
            </a:r>
          </a:p>
          <a:p>
            <a:r>
              <a:rPr lang="sv-SE" sz="1800" b="1" dirty="0" smtClean="0"/>
              <a:t>(Bilden visar en L90 för 4000.)</a:t>
            </a:r>
          </a:p>
          <a:p>
            <a:endParaRPr lang="sv-SE" sz="1800" dirty="0" smtClean="0"/>
          </a:p>
          <a:p>
            <a:r>
              <a:rPr lang="sv-SE" sz="1800" dirty="0" smtClean="0"/>
              <a:t>Vid behov av att kontrollera servotrycket.</a:t>
            </a:r>
          </a:p>
          <a:p>
            <a:r>
              <a:rPr lang="sv-SE" sz="1800" dirty="0" smtClean="0"/>
              <a:t>Montera ett mätuttag i porten för servofiltret. Ersätt tillfälligt ¼” pluggen med ett mätuttag utan att demontera fjäder och filter.</a:t>
            </a:r>
          </a:p>
          <a:p>
            <a:r>
              <a:rPr lang="sv-SE" sz="1800" dirty="0" smtClean="0"/>
              <a:t>Kontrollera att trycket är stabilt vid sågning och vid matning fram och back.</a:t>
            </a:r>
          </a:p>
          <a:p>
            <a:r>
              <a:rPr lang="sv-SE" sz="1800" dirty="0" smtClean="0"/>
              <a:t> </a:t>
            </a:r>
          </a:p>
          <a:p>
            <a:endParaRPr lang="sv-SE" sz="1800" dirty="0" smtClean="0"/>
          </a:p>
          <a:p>
            <a:endParaRPr lang="sv-SE" sz="1800" dirty="0" smtClean="0"/>
          </a:p>
        </p:txBody>
      </p:sp>
    </p:spTree>
    <p:extLst>
      <p:ext uri="{BB962C8B-B14F-4D97-AF65-F5344CB8AC3E}">
        <p14:creationId xmlns:p14="http://schemas.microsoft.com/office/powerpoint/2010/main" val="1296656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dirty="0" smtClean="0"/>
              <a:t>Kapitel 4.</a:t>
            </a:r>
            <a:endParaRPr lang="sv-SE" dirty="0"/>
          </a:p>
        </p:txBody>
      </p:sp>
      <p:sp>
        <p:nvSpPr>
          <p:cNvPr id="3" name="Underrubrik 2"/>
          <p:cNvSpPr>
            <a:spLocks noGrp="1"/>
          </p:cNvSpPr>
          <p:nvPr>
            <p:ph type="subTitle" sz="quarter" idx="1"/>
          </p:nvPr>
        </p:nvSpPr>
        <p:spPr/>
        <p:txBody>
          <a:bodyPr/>
          <a:lstStyle/>
          <a:p>
            <a:r>
              <a:rPr lang="sv-SE" dirty="0" smtClean="0"/>
              <a:t>Log Max 4000B</a:t>
            </a:r>
            <a:endParaRPr lang="sv-SE" dirty="0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v-SE" dirty="0" smtClean="0"/>
              <a:t>Elsystemet.</a:t>
            </a:r>
            <a:endParaRPr lang="sv-S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algn="l"/>
            <a:r>
              <a:rPr lang="en-US" dirty="0" err="1" smtClean="0">
                <a:latin typeface="Univers" pitchFamily="34" charset="0"/>
              </a:rPr>
              <a:t>Kapitel</a:t>
            </a:r>
            <a:r>
              <a:rPr lang="en-US" sz="2800" dirty="0" smtClean="0">
                <a:latin typeface="Univers" pitchFamily="34" charset="0"/>
              </a:rPr>
              <a:t> 4. </a:t>
            </a:r>
            <a:r>
              <a:rPr lang="en-US" sz="2800" dirty="0" err="1" smtClean="0">
                <a:latin typeface="Univers" pitchFamily="34" charset="0"/>
              </a:rPr>
              <a:t>Elsystemet</a:t>
            </a:r>
            <a:r>
              <a:rPr lang="en-US" sz="2800" dirty="0" smtClean="0">
                <a:latin typeface="Univers" pitchFamily="34" charset="0"/>
              </a:rPr>
              <a:t>.</a:t>
            </a:r>
            <a:br>
              <a:rPr lang="en-US" sz="2800" dirty="0" smtClean="0">
                <a:latin typeface="Univers" pitchFamily="34" charset="0"/>
              </a:rPr>
            </a:br>
            <a:r>
              <a:rPr lang="en-US" sz="2800" dirty="0" smtClean="0">
                <a:latin typeface="Univers" pitchFamily="34" charset="0"/>
              </a:rPr>
              <a:t>Multi</a:t>
            </a:r>
            <a:r>
              <a:rPr lang="sv-SE" sz="2800" dirty="0" smtClean="0">
                <a:latin typeface="Univers" pitchFamily="34" charset="0"/>
              </a:rPr>
              <a:t>meter</a:t>
            </a: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611188" y="3352800"/>
            <a:ext cx="8064500" cy="2576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/>
          <a:p>
            <a:pPr marL="176213" indent="-176213">
              <a:spcBef>
                <a:spcPct val="50000"/>
              </a:spcBef>
              <a:defRPr/>
            </a:pPr>
            <a:r>
              <a:rPr lang="sv-SE" sz="1800" dirty="0" smtClean="0"/>
              <a:t>Multimetern mäter följande</a:t>
            </a:r>
          </a:p>
          <a:p>
            <a:pPr marL="176213" indent="-176213">
              <a:spcBef>
                <a:spcPct val="50000"/>
              </a:spcBef>
              <a:buFontTx/>
              <a:buChar char="•"/>
              <a:defRPr/>
            </a:pPr>
            <a:r>
              <a:rPr lang="sv-SE" sz="1800" dirty="0" smtClean="0"/>
              <a:t>Volt: Likspänning(VDC) och </a:t>
            </a:r>
            <a:r>
              <a:rPr lang="sv-SE" sz="1800" dirty="0" smtClean="0">
                <a:solidFill>
                  <a:srgbClr val="FF0000"/>
                </a:solidFill>
              </a:rPr>
              <a:t>växelspänning(VAC anv. ej vid mätning på aggregatet). </a:t>
            </a:r>
            <a:r>
              <a:rPr lang="sv-SE" sz="1800" dirty="0" smtClean="0"/>
              <a:t>Det finns även två särskilda mätområden för batterier, 1.5V och 9V</a:t>
            </a:r>
          </a:p>
          <a:p>
            <a:pPr marL="176213" indent="-176213">
              <a:spcBef>
                <a:spcPct val="50000"/>
              </a:spcBef>
              <a:buFontTx/>
              <a:buChar char="•"/>
              <a:defRPr/>
            </a:pPr>
            <a:r>
              <a:rPr lang="sv-SE" sz="1800" dirty="0" smtClean="0"/>
              <a:t> Ampere: Likström (ADC)</a:t>
            </a:r>
          </a:p>
          <a:p>
            <a:pPr marL="176213" indent="-176213">
              <a:spcBef>
                <a:spcPct val="50000"/>
              </a:spcBef>
              <a:buFontTx/>
              <a:buChar char="•"/>
              <a:defRPr/>
            </a:pPr>
            <a:r>
              <a:rPr lang="sv-SE" sz="1800" dirty="0" smtClean="0"/>
              <a:t> Ohm: Resistans i fem olika mätområden.</a:t>
            </a:r>
          </a:p>
          <a:p>
            <a:pPr marL="176213" indent="-176213">
              <a:spcBef>
                <a:spcPct val="50000"/>
              </a:spcBef>
              <a:buFontTx/>
              <a:buChar char="•"/>
              <a:defRPr/>
            </a:pPr>
            <a:r>
              <a:rPr lang="sv-SE" sz="1800" dirty="0" smtClean="0"/>
              <a:t> Diodkontroll</a:t>
            </a:r>
            <a:endParaRPr lang="sv-SE" sz="1800" dirty="0"/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709613" y="1790700"/>
            <a:ext cx="7346950" cy="1328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sv-SE" sz="1800" dirty="0"/>
              <a:t>Multimetern</a:t>
            </a:r>
          </a:p>
          <a:p>
            <a:pPr algn="l">
              <a:spcBef>
                <a:spcPct val="50000"/>
              </a:spcBef>
            </a:pPr>
            <a:r>
              <a:rPr lang="sv-SE" sz="1800" b="0" dirty="0"/>
              <a:t>Log Max multimeter är en standardmultimeter som kan användas för kontroll och felsökning av den elektriska utrustningen på aggregatet.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Univers" pitchFamily="34" charset="0"/>
              </a:rPr>
              <a:t>Säkerhet</a:t>
            </a:r>
            <a:endParaRPr lang="sv-SE" dirty="0"/>
          </a:p>
        </p:txBody>
      </p:sp>
      <p:graphicFrame>
        <p:nvGraphicFramePr>
          <p:cNvPr id="62466" name="Object 1028"/>
          <p:cNvGraphicFramePr>
            <a:graphicFrameLocks noChangeAspect="1"/>
          </p:cNvGraphicFramePr>
          <p:nvPr/>
        </p:nvGraphicFramePr>
        <p:xfrm>
          <a:off x="2115147" y="2502335"/>
          <a:ext cx="504825" cy="460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636" name="ClipArt" r:id="rId3" imgW="476316" imgH="419048" progId="">
                  <p:embed/>
                </p:oleObj>
              </mc:Choice>
              <mc:Fallback>
                <p:oleObj name="ClipArt" r:id="rId3" imgW="476316" imgH="419048" progId="">
                  <p:embed/>
                  <p:pic>
                    <p:nvPicPr>
                      <p:cNvPr id="0" name="Picture 3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5147" y="2502335"/>
                        <a:ext cx="504825" cy="4603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2467" name="Object 1028"/>
          <p:cNvGraphicFramePr>
            <a:graphicFrameLocks noChangeAspect="1"/>
          </p:cNvGraphicFramePr>
          <p:nvPr/>
        </p:nvGraphicFramePr>
        <p:xfrm>
          <a:off x="2129165" y="3155309"/>
          <a:ext cx="504825" cy="460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637" name="ClipArt" r:id="rId5" imgW="476316" imgH="419048" progId="">
                  <p:embed/>
                </p:oleObj>
              </mc:Choice>
              <mc:Fallback>
                <p:oleObj name="ClipArt" r:id="rId5" imgW="476316" imgH="419048" progId="">
                  <p:embed/>
                  <p:pic>
                    <p:nvPicPr>
                      <p:cNvPr id="0" name="Picture 3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29165" y="3155309"/>
                        <a:ext cx="504825" cy="4603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2468" name="Object 1028"/>
          <p:cNvGraphicFramePr>
            <a:graphicFrameLocks noChangeAspect="1"/>
          </p:cNvGraphicFramePr>
          <p:nvPr/>
        </p:nvGraphicFramePr>
        <p:xfrm>
          <a:off x="2152540" y="3902302"/>
          <a:ext cx="504825" cy="460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638" name="ClipArt" r:id="rId6" imgW="476316" imgH="419048" progId="">
                  <p:embed/>
                </p:oleObj>
              </mc:Choice>
              <mc:Fallback>
                <p:oleObj name="ClipArt" r:id="rId6" imgW="476316" imgH="419048" progId="">
                  <p:embed/>
                  <p:pic>
                    <p:nvPicPr>
                      <p:cNvPr id="0" name="Picture 3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2540" y="3902302"/>
                        <a:ext cx="504825" cy="4603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2469" name="Object 1028"/>
          <p:cNvGraphicFramePr>
            <a:graphicFrameLocks noChangeAspect="1"/>
          </p:cNvGraphicFramePr>
          <p:nvPr/>
        </p:nvGraphicFramePr>
        <p:xfrm>
          <a:off x="2135400" y="4699854"/>
          <a:ext cx="504825" cy="460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639" name="ClipArt" r:id="rId7" imgW="476316" imgH="419048" progId="">
                  <p:embed/>
                </p:oleObj>
              </mc:Choice>
              <mc:Fallback>
                <p:oleObj name="ClipArt" r:id="rId7" imgW="476316" imgH="419048" progId="">
                  <p:embed/>
                  <p:pic>
                    <p:nvPicPr>
                      <p:cNvPr id="0" name="Picture 4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35400" y="4699854"/>
                        <a:ext cx="504825" cy="4603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2470" name="Object 1028"/>
          <p:cNvGraphicFramePr>
            <a:graphicFrameLocks noChangeAspect="1"/>
          </p:cNvGraphicFramePr>
          <p:nvPr/>
        </p:nvGraphicFramePr>
        <p:xfrm>
          <a:off x="2114637" y="1841734"/>
          <a:ext cx="504825" cy="460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640" name="ClipArt" r:id="rId8" imgW="476316" imgH="419048" progId="">
                  <p:embed/>
                </p:oleObj>
              </mc:Choice>
              <mc:Fallback>
                <p:oleObj name="ClipArt" r:id="rId8" imgW="476316" imgH="419048" progId="">
                  <p:embed/>
                  <p:pic>
                    <p:nvPicPr>
                      <p:cNvPr id="0" name="Picture 4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4637" y="1841734"/>
                        <a:ext cx="504825" cy="4603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2882205" y="1845157"/>
            <a:ext cx="6491287" cy="462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sv-SE" sz="1800" b="0" dirty="0"/>
              <a:t>Alla tester måste utföras med dieselmotorn avstängd!</a:t>
            </a:r>
          </a:p>
          <a:p>
            <a:pPr algn="l"/>
            <a:endParaRPr lang="sv-SE" sz="1800" b="0" dirty="0"/>
          </a:p>
          <a:p>
            <a:pPr algn="l">
              <a:lnSpc>
                <a:spcPct val="150000"/>
              </a:lnSpc>
            </a:pPr>
            <a:r>
              <a:rPr lang="sv-SE" sz="1800" b="0" dirty="0"/>
              <a:t>Före användning, kontrollera att mätkablarna ej är skadade!</a:t>
            </a:r>
          </a:p>
          <a:p>
            <a:pPr algn="l"/>
            <a:endParaRPr lang="sv-SE" sz="1800" b="0" dirty="0"/>
          </a:p>
          <a:p>
            <a:pPr algn="l">
              <a:lnSpc>
                <a:spcPct val="150000"/>
              </a:lnSpc>
            </a:pPr>
            <a:r>
              <a:rPr lang="sv-SE" sz="1800" b="0" dirty="0"/>
              <a:t>Läs användarmanualen noggrant innan multimetern tas i bruk!</a:t>
            </a:r>
            <a:br>
              <a:rPr lang="sv-SE" sz="1800" b="0" dirty="0"/>
            </a:br>
            <a:endParaRPr lang="sv-SE" sz="1800" b="0" dirty="0"/>
          </a:p>
          <a:p>
            <a:pPr algn="l"/>
            <a:r>
              <a:rPr lang="sv-SE" sz="1800" b="0" dirty="0"/>
              <a:t>Öppna inte multimetern när den är ansluten!</a:t>
            </a:r>
          </a:p>
          <a:p>
            <a:pPr algn="l"/>
            <a:endParaRPr lang="sv-SE" sz="1800" b="0" dirty="0"/>
          </a:p>
          <a:p>
            <a:pPr algn="l">
              <a:lnSpc>
                <a:spcPct val="150000"/>
              </a:lnSpc>
            </a:pPr>
            <a:r>
              <a:rPr lang="sv-SE" sz="1800" b="0" dirty="0"/>
              <a:t>Kontrollera att alla elinstallationer är ordentligt fastsatta för att undvika slitage, och att alla komponenter är i gott skick. Ersätt vid behov.</a:t>
            </a:r>
          </a:p>
          <a:p>
            <a:pPr algn="l"/>
            <a:endParaRPr lang="sv-SE" sz="1800" b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Allmänt</a:t>
            </a:r>
            <a:endParaRPr lang="sv-SE" dirty="0"/>
          </a:p>
        </p:txBody>
      </p:sp>
      <p:grpSp>
        <p:nvGrpSpPr>
          <p:cNvPr id="3" name="Group 17"/>
          <p:cNvGrpSpPr>
            <a:grpSpLocks/>
          </p:cNvGrpSpPr>
          <p:nvPr/>
        </p:nvGrpSpPr>
        <p:grpSpPr bwMode="auto">
          <a:xfrm>
            <a:off x="375833" y="1971845"/>
            <a:ext cx="2960687" cy="4579937"/>
            <a:chOff x="249" y="709"/>
            <a:chExt cx="1865" cy="2885"/>
          </a:xfrm>
        </p:grpSpPr>
        <p:pic>
          <p:nvPicPr>
            <p:cNvPr id="4" name="Picture 18" descr="Multimeter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95" y="981"/>
              <a:ext cx="1819" cy="22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5" name="Group 19"/>
            <p:cNvGrpSpPr>
              <a:grpSpLocks/>
            </p:cNvGrpSpPr>
            <p:nvPr/>
          </p:nvGrpSpPr>
          <p:grpSpPr bwMode="auto">
            <a:xfrm>
              <a:off x="249" y="1570"/>
              <a:ext cx="907" cy="499"/>
              <a:chOff x="249" y="1570"/>
              <a:chExt cx="907" cy="499"/>
            </a:xfrm>
          </p:grpSpPr>
          <p:sp>
            <p:nvSpPr>
              <p:cNvPr id="18" name="Line 20"/>
              <p:cNvSpPr>
                <a:spLocks noChangeShapeType="1"/>
              </p:cNvSpPr>
              <p:nvPr/>
            </p:nvSpPr>
            <p:spPr bwMode="auto">
              <a:xfrm>
                <a:off x="430" y="1751"/>
                <a:ext cx="726" cy="318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sv-SE"/>
              </a:p>
            </p:txBody>
          </p:sp>
          <p:sp>
            <p:nvSpPr>
              <p:cNvPr id="19" name="Oval 21"/>
              <p:cNvSpPr>
                <a:spLocks noChangeArrowheads="1"/>
              </p:cNvSpPr>
              <p:nvPr/>
            </p:nvSpPr>
            <p:spPr bwMode="auto">
              <a:xfrm>
                <a:off x="249" y="1570"/>
                <a:ext cx="258" cy="254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r>
                  <a:rPr lang="en-US" sz="1600" b="1">
                    <a:solidFill>
                      <a:srgbClr val="FFFF00"/>
                    </a:solidFill>
                    <a:latin typeface="Univers" pitchFamily="34" charset="0"/>
                  </a:rPr>
                  <a:t>1</a:t>
                </a:r>
                <a:endParaRPr lang="en-US" sz="1600">
                  <a:solidFill>
                    <a:srgbClr val="FFFF00"/>
                  </a:solidFill>
                  <a:latin typeface="Univers" pitchFamily="34" charset="0"/>
                </a:endParaRPr>
              </a:p>
            </p:txBody>
          </p:sp>
        </p:grpSp>
        <p:grpSp>
          <p:nvGrpSpPr>
            <p:cNvPr id="6" name="Group 22"/>
            <p:cNvGrpSpPr>
              <a:grpSpLocks/>
            </p:cNvGrpSpPr>
            <p:nvPr/>
          </p:nvGrpSpPr>
          <p:grpSpPr bwMode="auto">
            <a:xfrm>
              <a:off x="703" y="2795"/>
              <a:ext cx="258" cy="798"/>
              <a:chOff x="2789" y="3249"/>
              <a:chExt cx="258" cy="798"/>
            </a:xfrm>
          </p:grpSpPr>
          <p:sp>
            <p:nvSpPr>
              <p:cNvPr id="16" name="Line 23"/>
              <p:cNvSpPr>
                <a:spLocks noChangeShapeType="1"/>
              </p:cNvSpPr>
              <p:nvPr/>
            </p:nvSpPr>
            <p:spPr bwMode="auto">
              <a:xfrm flipV="1">
                <a:off x="2911" y="3249"/>
                <a:ext cx="0" cy="544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sv-SE"/>
              </a:p>
            </p:txBody>
          </p:sp>
          <p:sp>
            <p:nvSpPr>
              <p:cNvPr id="17" name="Oval 24"/>
              <p:cNvSpPr>
                <a:spLocks noChangeArrowheads="1"/>
              </p:cNvSpPr>
              <p:nvPr/>
            </p:nvSpPr>
            <p:spPr bwMode="auto">
              <a:xfrm>
                <a:off x="2789" y="3793"/>
                <a:ext cx="258" cy="254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r>
                  <a:rPr lang="en-US" sz="1600" b="1">
                    <a:solidFill>
                      <a:srgbClr val="FFFF00"/>
                    </a:solidFill>
                    <a:latin typeface="Univers" pitchFamily="34" charset="0"/>
                  </a:rPr>
                  <a:t>5</a:t>
                </a:r>
                <a:endParaRPr lang="en-US" sz="1600">
                  <a:solidFill>
                    <a:srgbClr val="FFFF00"/>
                  </a:solidFill>
                  <a:latin typeface="Univers" pitchFamily="34" charset="0"/>
                </a:endParaRPr>
              </a:p>
            </p:txBody>
          </p:sp>
        </p:grpSp>
        <p:grpSp>
          <p:nvGrpSpPr>
            <p:cNvPr id="7" name="Group 25"/>
            <p:cNvGrpSpPr>
              <a:grpSpLocks/>
            </p:cNvGrpSpPr>
            <p:nvPr/>
          </p:nvGrpSpPr>
          <p:grpSpPr bwMode="auto">
            <a:xfrm>
              <a:off x="1429" y="2795"/>
              <a:ext cx="258" cy="798"/>
              <a:chOff x="3515" y="3249"/>
              <a:chExt cx="258" cy="798"/>
            </a:xfrm>
          </p:grpSpPr>
          <p:sp>
            <p:nvSpPr>
              <p:cNvPr id="14" name="Line 26"/>
              <p:cNvSpPr>
                <a:spLocks noChangeShapeType="1"/>
              </p:cNvSpPr>
              <p:nvPr/>
            </p:nvSpPr>
            <p:spPr bwMode="auto">
              <a:xfrm flipV="1">
                <a:off x="3651" y="3249"/>
                <a:ext cx="0" cy="544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sv-SE"/>
              </a:p>
            </p:txBody>
          </p:sp>
          <p:sp>
            <p:nvSpPr>
              <p:cNvPr id="15" name="Oval 27"/>
              <p:cNvSpPr>
                <a:spLocks noChangeArrowheads="1"/>
              </p:cNvSpPr>
              <p:nvPr/>
            </p:nvSpPr>
            <p:spPr bwMode="auto">
              <a:xfrm>
                <a:off x="3515" y="3793"/>
                <a:ext cx="258" cy="254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r>
                  <a:rPr lang="en-US" sz="1600" b="1">
                    <a:solidFill>
                      <a:srgbClr val="FFFF00"/>
                    </a:solidFill>
                    <a:latin typeface="Univers" pitchFamily="34" charset="0"/>
                  </a:rPr>
                  <a:t>3</a:t>
                </a:r>
                <a:endParaRPr lang="en-US" sz="1600">
                  <a:solidFill>
                    <a:srgbClr val="FFFF00"/>
                  </a:solidFill>
                  <a:latin typeface="Univers" pitchFamily="34" charset="0"/>
                </a:endParaRPr>
              </a:p>
            </p:txBody>
          </p:sp>
        </p:grpSp>
        <p:grpSp>
          <p:nvGrpSpPr>
            <p:cNvPr id="8" name="Group 28"/>
            <p:cNvGrpSpPr>
              <a:grpSpLocks/>
            </p:cNvGrpSpPr>
            <p:nvPr/>
          </p:nvGrpSpPr>
          <p:grpSpPr bwMode="auto">
            <a:xfrm>
              <a:off x="1066" y="2795"/>
              <a:ext cx="258" cy="799"/>
              <a:chOff x="1066" y="2795"/>
              <a:chExt cx="258" cy="799"/>
            </a:xfrm>
          </p:grpSpPr>
          <p:sp>
            <p:nvSpPr>
              <p:cNvPr id="12" name="Line 29"/>
              <p:cNvSpPr>
                <a:spLocks noChangeShapeType="1"/>
              </p:cNvSpPr>
              <p:nvPr/>
            </p:nvSpPr>
            <p:spPr bwMode="auto">
              <a:xfrm flipV="1">
                <a:off x="1202" y="2795"/>
                <a:ext cx="0" cy="590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sv-SE"/>
              </a:p>
            </p:txBody>
          </p:sp>
          <p:sp>
            <p:nvSpPr>
              <p:cNvPr id="13" name="Oval 30"/>
              <p:cNvSpPr>
                <a:spLocks noChangeArrowheads="1"/>
              </p:cNvSpPr>
              <p:nvPr/>
            </p:nvSpPr>
            <p:spPr bwMode="auto">
              <a:xfrm>
                <a:off x="1066" y="3340"/>
                <a:ext cx="258" cy="254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r>
                  <a:rPr lang="en-US" sz="1600" b="1">
                    <a:solidFill>
                      <a:srgbClr val="FFFF00"/>
                    </a:solidFill>
                    <a:latin typeface="Univers" pitchFamily="34" charset="0"/>
                  </a:rPr>
                  <a:t>4</a:t>
                </a:r>
                <a:endParaRPr lang="en-US" sz="1600">
                  <a:solidFill>
                    <a:srgbClr val="FFFF00"/>
                  </a:solidFill>
                  <a:latin typeface="Univers" pitchFamily="34" charset="0"/>
                </a:endParaRPr>
              </a:p>
            </p:txBody>
          </p:sp>
        </p:grpSp>
        <p:grpSp>
          <p:nvGrpSpPr>
            <p:cNvPr id="9" name="Group 31"/>
            <p:cNvGrpSpPr>
              <a:grpSpLocks/>
            </p:cNvGrpSpPr>
            <p:nvPr/>
          </p:nvGrpSpPr>
          <p:grpSpPr bwMode="auto">
            <a:xfrm>
              <a:off x="1519" y="709"/>
              <a:ext cx="576" cy="544"/>
              <a:chOff x="4286" y="482"/>
              <a:chExt cx="576" cy="544"/>
            </a:xfrm>
          </p:grpSpPr>
          <p:sp>
            <p:nvSpPr>
              <p:cNvPr id="10" name="Line 32"/>
              <p:cNvSpPr>
                <a:spLocks noChangeShapeType="1"/>
              </p:cNvSpPr>
              <p:nvPr/>
            </p:nvSpPr>
            <p:spPr bwMode="auto">
              <a:xfrm flipH="1">
                <a:off x="4286" y="663"/>
                <a:ext cx="408" cy="363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sv-SE"/>
              </a:p>
            </p:txBody>
          </p:sp>
          <p:sp>
            <p:nvSpPr>
              <p:cNvPr id="11" name="Oval 33"/>
              <p:cNvSpPr>
                <a:spLocks noChangeArrowheads="1"/>
              </p:cNvSpPr>
              <p:nvPr/>
            </p:nvSpPr>
            <p:spPr bwMode="auto">
              <a:xfrm>
                <a:off x="4604" y="482"/>
                <a:ext cx="258" cy="254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r>
                  <a:rPr lang="en-US" sz="1600" b="1">
                    <a:solidFill>
                      <a:srgbClr val="FFFF00"/>
                    </a:solidFill>
                    <a:latin typeface="Univers" pitchFamily="34" charset="0"/>
                  </a:rPr>
                  <a:t>2</a:t>
                </a:r>
                <a:endParaRPr lang="en-US" sz="1600">
                  <a:solidFill>
                    <a:srgbClr val="FFFF00"/>
                  </a:solidFill>
                  <a:latin typeface="Univers" pitchFamily="34" charset="0"/>
                </a:endParaRPr>
              </a:p>
            </p:txBody>
          </p:sp>
        </p:grpSp>
      </p:grpSp>
      <p:sp>
        <p:nvSpPr>
          <p:cNvPr id="21" name="Text Box 6"/>
          <p:cNvSpPr txBox="1">
            <a:spLocks noChangeArrowheads="1"/>
          </p:cNvSpPr>
          <p:nvPr/>
        </p:nvSpPr>
        <p:spPr bwMode="auto">
          <a:xfrm>
            <a:off x="4190179" y="2296596"/>
            <a:ext cx="4752975" cy="339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algn="l">
              <a:spcBef>
                <a:spcPct val="50000"/>
              </a:spcBef>
              <a:buFontTx/>
              <a:buAutoNum type="arabicPeriod"/>
            </a:pPr>
            <a:r>
              <a:rPr lang="sv-SE" sz="1800" dirty="0"/>
              <a:t>Funktionsväljare</a:t>
            </a:r>
            <a:r>
              <a:rPr lang="sv-SE" sz="1800" b="0" dirty="0"/>
              <a:t>, val av mätområde.</a:t>
            </a:r>
          </a:p>
          <a:p>
            <a:pPr marL="457200" indent="-457200" algn="l">
              <a:spcBef>
                <a:spcPct val="50000"/>
              </a:spcBef>
              <a:buFontTx/>
              <a:buAutoNum type="arabicPeriod"/>
            </a:pPr>
            <a:r>
              <a:rPr lang="sv-SE" sz="1800" dirty="0"/>
              <a:t>LCD-display.</a:t>
            </a:r>
          </a:p>
          <a:p>
            <a:pPr marL="457200" indent="-457200" algn="l">
              <a:spcBef>
                <a:spcPct val="50000"/>
              </a:spcBef>
              <a:buFontTx/>
              <a:buAutoNum type="arabicPeriod"/>
            </a:pPr>
            <a:r>
              <a:rPr lang="sv-SE" sz="1800" dirty="0"/>
              <a:t>COM</a:t>
            </a:r>
            <a:r>
              <a:rPr lang="sv-SE" sz="1800" b="0" dirty="0"/>
              <a:t> - Anslutning för svart mätkabel (minus).</a:t>
            </a:r>
          </a:p>
          <a:p>
            <a:pPr marL="457200" indent="-457200" algn="l">
              <a:spcBef>
                <a:spcPct val="50000"/>
              </a:spcBef>
              <a:buFontTx/>
              <a:buAutoNum type="arabicPeriod"/>
            </a:pPr>
            <a:r>
              <a:rPr lang="sv-SE" sz="1800" dirty="0" err="1"/>
              <a:t>V,Ohm</a:t>
            </a:r>
            <a:r>
              <a:rPr lang="sv-SE" sz="1800" dirty="0"/>
              <a:t>, mA</a:t>
            </a:r>
            <a:r>
              <a:rPr lang="sv-SE" sz="1800" b="0" dirty="0"/>
              <a:t> - Anslutning för röd mätkabel (plus). Max 200mA. </a:t>
            </a:r>
            <a:r>
              <a:rPr lang="sv-SE" sz="1800" dirty="0"/>
              <a:t>Får EJ användas vid mätning av starkström</a:t>
            </a:r>
            <a:r>
              <a:rPr lang="sv-SE" sz="1800" b="0" dirty="0"/>
              <a:t>. </a:t>
            </a:r>
          </a:p>
          <a:p>
            <a:pPr marL="457200" indent="-457200" algn="l">
              <a:spcBef>
                <a:spcPct val="50000"/>
              </a:spcBef>
              <a:buFontTx/>
              <a:buAutoNum type="arabicPeriod"/>
            </a:pPr>
            <a:r>
              <a:rPr lang="sv-SE" sz="1800" dirty="0"/>
              <a:t>10 A</a:t>
            </a:r>
            <a:r>
              <a:rPr lang="sv-SE" sz="1800" b="0" dirty="0"/>
              <a:t> - Anslutning för röd mätkabel (plus), vid mätning av starkström, max 10A.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Content Placeholder 6" descr="LM_7000_FR.tif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38150" y="2057400"/>
            <a:ext cx="3286125" cy="4929188"/>
          </a:xfrm>
        </p:spPr>
      </p:pic>
      <p:sp>
        <p:nvSpPr>
          <p:cNvPr id="2457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v-SE" dirty="0" smtClean="0"/>
              <a:t>Kapitel 1 </a:t>
            </a:r>
            <a:br>
              <a:rPr lang="sv-SE" dirty="0" smtClean="0"/>
            </a:br>
            <a:r>
              <a:rPr lang="sv-SE" dirty="0" smtClean="0">
                <a:solidFill>
                  <a:schemeClr val="accent1"/>
                </a:solidFill>
              </a:rPr>
              <a:t>Terminologi</a:t>
            </a:r>
            <a:endParaRPr lang="en-US" dirty="0" smtClean="0">
              <a:solidFill>
                <a:schemeClr val="accent1"/>
              </a:solidFill>
            </a:endParaRPr>
          </a:p>
        </p:txBody>
      </p:sp>
      <p:pic>
        <p:nvPicPr>
          <p:cNvPr id="24580" name="Content Placeholder 7" descr="LM_7000_BK.t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75200" y="2055813"/>
            <a:ext cx="3360738" cy="504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Placeholder 5"/>
          <p:cNvSpPr txBox="1">
            <a:spLocks/>
          </p:cNvSpPr>
          <p:nvPr/>
        </p:nvSpPr>
        <p:spPr>
          <a:xfrm>
            <a:off x="358775" y="1657350"/>
            <a:ext cx="8283575" cy="496888"/>
          </a:xfrm>
          <a:prstGeom prst="rect">
            <a:avLst/>
          </a:prstGeom>
        </p:spPr>
        <p:txBody>
          <a:bodyPr/>
          <a:lstStyle/>
          <a:p>
            <a:pPr marL="230188" indent="-230188">
              <a:buClr>
                <a:schemeClr val="tx2"/>
              </a:buClr>
              <a:buSzPct val="75000"/>
              <a:buFont typeface="Arial" charset="0"/>
              <a:buChar char="•"/>
              <a:defRPr/>
            </a:pPr>
            <a:r>
              <a:rPr lang="sv-SE" sz="1600" dirty="0" smtClean="0"/>
              <a:t>Höger, vänster, framåt och bakåt är placerade på samma sätt på aggregatet som om en person står med armarna utsträckta framåt. </a:t>
            </a:r>
            <a:br>
              <a:rPr lang="sv-SE" sz="1600" dirty="0" smtClean="0"/>
            </a:br>
            <a:r>
              <a:rPr lang="sv-SE" sz="1600" dirty="0" smtClean="0"/>
              <a:t>Man kan då säga att kvistknivarna motsvarar armarna på personen. </a:t>
            </a:r>
            <a:endParaRPr lang="sv-SE" sz="1800" dirty="0" smtClean="0"/>
          </a:p>
          <a:p>
            <a:pPr marL="230188" indent="-230188">
              <a:buClr>
                <a:schemeClr val="tx2"/>
              </a:buClr>
              <a:buSzPct val="75000"/>
              <a:buFont typeface="Arial" charset="0"/>
              <a:buChar char="•"/>
              <a:defRPr/>
            </a:pPr>
            <a:endParaRPr lang="en-US" sz="1600" kern="0" dirty="0">
              <a:latin typeface="+mn-lt"/>
              <a:cs typeface="+mn-cs"/>
            </a:endParaRPr>
          </a:p>
        </p:txBody>
      </p:sp>
      <p:sp>
        <p:nvSpPr>
          <p:cNvPr id="24582" name="TextBox 8"/>
          <p:cNvSpPr txBox="1">
            <a:spLocks noChangeArrowheads="1"/>
          </p:cNvSpPr>
          <p:nvPr/>
        </p:nvSpPr>
        <p:spPr bwMode="auto">
          <a:xfrm>
            <a:off x="3670300" y="6035675"/>
            <a:ext cx="857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dirty="0" err="1" smtClean="0"/>
              <a:t>Såglåda</a:t>
            </a:r>
            <a:endParaRPr lang="en-US" sz="1200" dirty="0"/>
          </a:p>
        </p:txBody>
      </p:sp>
      <p:sp>
        <p:nvSpPr>
          <p:cNvPr id="24583" name="TextBox 9"/>
          <p:cNvSpPr txBox="1">
            <a:spLocks noChangeArrowheads="1"/>
          </p:cNvSpPr>
          <p:nvPr/>
        </p:nvSpPr>
        <p:spPr bwMode="auto">
          <a:xfrm>
            <a:off x="2965450" y="6419851"/>
            <a:ext cx="87503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sv-SE" sz="1200" dirty="0" smtClean="0"/>
              <a:t>Vänster</a:t>
            </a:r>
            <a:endParaRPr lang="en-US" sz="1200" dirty="0"/>
          </a:p>
        </p:txBody>
      </p:sp>
      <p:sp>
        <p:nvSpPr>
          <p:cNvPr id="24584" name="TextBox 10"/>
          <p:cNvSpPr txBox="1">
            <a:spLocks noChangeArrowheads="1"/>
          </p:cNvSpPr>
          <p:nvPr/>
        </p:nvSpPr>
        <p:spPr bwMode="auto">
          <a:xfrm>
            <a:off x="3670300" y="2722563"/>
            <a:ext cx="1095375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v-SE" sz="1200" dirty="0" smtClean="0"/>
              <a:t>Övre kniv</a:t>
            </a:r>
            <a:endParaRPr lang="en-US" sz="1200" dirty="0"/>
          </a:p>
        </p:txBody>
      </p:sp>
      <p:sp>
        <p:nvSpPr>
          <p:cNvPr id="24585" name="TextBox 11"/>
          <p:cNvSpPr txBox="1">
            <a:spLocks noChangeArrowheads="1"/>
          </p:cNvSpPr>
          <p:nvPr/>
        </p:nvSpPr>
        <p:spPr bwMode="auto">
          <a:xfrm>
            <a:off x="1484313" y="6418263"/>
            <a:ext cx="8159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sv-SE" sz="1200" dirty="0" smtClean="0"/>
              <a:t>Botten</a:t>
            </a:r>
            <a:endParaRPr lang="en-US" sz="1200" dirty="0"/>
          </a:p>
        </p:txBody>
      </p:sp>
      <p:cxnSp>
        <p:nvCxnSpPr>
          <p:cNvPr id="12" name="Straight Arrow Connector 11"/>
          <p:cNvCxnSpPr/>
          <p:nvPr/>
        </p:nvCxnSpPr>
        <p:spPr bwMode="auto">
          <a:xfrm rot="10800000" flipV="1">
            <a:off x="2663825" y="2913063"/>
            <a:ext cx="1006475" cy="1587"/>
          </a:xfrm>
          <a:prstGeom prst="straightConnector1">
            <a:avLst/>
          </a:prstGeom>
          <a:noFill/>
          <a:ln w="1905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4587" name="TextBox 50"/>
          <p:cNvSpPr txBox="1">
            <a:spLocks noChangeArrowheads="1"/>
          </p:cNvSpPr>
          <p:nvPr/>
        </p:nvSpPr>
        <p:spPr bwMode="auto">
          <a:xfrm>
            <a:off x="3670300" y="3294063"/>
            <a:ext cx="14287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v-SE" sz="1200" dirty="0" smtClean="0"/>
              <a:t>Kvistknivar, höger och vänster</a:t>
            </a:r>
            <a:endParaRPr lang="en-US" sz="1200" dirty="0"/>
          </a:p>
        </p:txBody>
      </p:sp>
      <p:sp>
        <p:nvSpPr>
          <p:cNvPr id="24588" name="TextBox 51"/>
          <p:cNvSpPr txBox="1">
            <a:spLocks noChangeArrowheads="1"/>
          </p:cNvSpPr>
          <p:nvPr/>
        </p:nvSpPr>
        <p:spPr bwMode="auto">
          <a:xfrm>
            <a:off x="3679825" y="4013200"/>
            <a:ext cx="14287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sv-SE" sz="1200" dirty="0" smtClean="0"/>
              <a:t>Mäthjul</a:t>
            </a:r>
            <a:endParaRPr lang="en-US" sz="1200" dirty="0"/>
          </a:p>
        </p:txBody>
      </p:sp>
      <p:sp>
        <p:nvSpPr>
          <p:cNvPr id="24589" name="TextBox 53"/>
          <p:cNvSpPr txBox="1">
            <a:spLocks noChangeArrowheads="1"/>
          </p:cNvSpPr>
          <p:nvPr/>
        </p:nvSpPr>
        <p:spPr bwMode="auto">
          <a:xfrm>
            <a:off x="3670300" y="5403850"/>
            <a:ext cx="144145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v-SE" sz="1200" dirty="0" smtClean="0"/>
              <a:t>Slitplåt, används även som fast inre kniv</a:t>
            </a:r>
            <a:endParaRPr lang="en-US" sz="1200" dirty="0"/>
          </a:p>
        </p:txBody>
      </p:sp>
      <p:sp>
        <p:nvSpPr>
          <p:cNvPr id="24590" name="TextBox 54"/>
          <p:cNvSpPr txBox="1">
            <a:spLocks noChangeArrowheads="1"/>
          </p:cNvSpPr>
          <p:nvPr/>
        </p:nvSpPr>
        <p:spPr bwMode="auto">
          <a:xfrm>
            <a:off x="3670300" y="5070475"/>
            <a:ext cx="14287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v-SE" sz="1200" dirty="0" smtClean="0"/>
              <a:t>Nedre kniv</a:t>
            </a:r>
            <a:endParaRPr lang="en-US" sz="1200" dirty="0"/>
          </a:p>
        </p:txBody>
      </p:sp>
      <p:sp>
        <p:nvSpPr>
          <p:cNvPr id="24591" name="TextBox 56"/>
          <p:cNvSpPr txBox="1">
            <a:spLocks noChangeArrowheads="1"/>
          </p:cNvSpPr>
          <p:nvPr/>
        </p:nvSpPr>
        <p:spPr bwMode="auto">
          <a:xfrm>
            <a:off x="358775" y="6419850"/>
            <a:ext cx="6381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v-SE" sz="1200" dirty="0" smtClean="0"/>
              <a:t>Höger</a:t>
            </a:r>
            <a:endParaRPr lang="en-US" sz="1200" dirty="0"/>
          </a:p>
        </p:txBody>
      </p:sp>
      <p:cxnSp>
        <p:nvCxnSpPr>
          <p:cNvPr id="18" name="Straight Arrow Connector 17"/>
          <p:cNvCxnSpPr/>
          <p:nvPr/>
        </p:nvCxnSpPr>
        <p:spPr bwMode="auto">
          <a:xfrm rot="10800000" flipV="1">
            <a:off x="2663825" y="3475038"/>
            <a:ext cx="1006475" cy="1587"/>
          </a:xfrm>
          <a:prstGeom prst="straightConnector1">
            <a:avLst/>
          </a:prstGeom>
          <a:noFill/>
          <a:ln w="1905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9" name="Straight Arrow Connector 18"/>
          <p:cNvCxnSpPr/>
          <p:nvPr/>
        </p:nvCxnSpPr>
        <p:spPr bwMode="auto">
          <a:xfrm rot="10800000">
            <a:off x="2130425" y="4189413"/>
            <a:ext cx="1539875" cy="0"/>
          </a:xfrm>
          <a:prstGeom prst="straightConnector1">
            <a:avLst/>
          </a:prstGeom>
          <a:noFill/>
          <a:ln w="1905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0" name="Straight Arrow Connector 19"/>
          <p:cNvCxnSpPr/>
          <p:nvPr/>
        </p:nvCxnSpPr>
        <p:spPr bwMode="auto">
          <a:xfrm rot="10800000">
            <a:off x="2787650" y="5218113"/>
            <a:ext cx="882650" cy="0"/>
          </a:xfrm>
          <a:prstGeom prst="straightConnector1">
            <a:avLst/>
          </a:prstGeom>
          <a:noFill/>
          <a:ln w="1905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1" name="Straight Arrow Connector 20"/>
          <p:cNvCxnSpPr/>
          <p:nvPr/>
        </p:nvCxnSpPr>
        <p:spPr bwMode="auto">
          <a:xfrm rot="10800000">
            <a:off x="2387600" y="5761038"/>
            <a:ext cx="1282700" cy="0"/>
          </a:xfrm>
          <a:prstGeom prst="straightConnector1">
            <a:avLst/>
          </a:prstGeom>
          <a:noFill/>
          <a:ln w="1905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2" name="Straight Arrow Connector 21"/>
          <p:cNvCxnSpPr/>
          <p:nvPr/>
        </p:nvCxnSpPr>
        <p:spPr bwMode="auto">
          <a:xfrm rot="10800000">
            <a:off x="1711152" y="6135110"/>
            <a:ext cx="2025650" cy="0"/>
          </a:xfrm>
          <a:prstGeom prst="straightConnector1">
            <a:avLst/>
          </a:prstGeom>
          <a:noFill/>
          <a:ln w="1905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4597" name="TextBox 80"/>
          <p:cNvSpPr txBox="1">
            <a:spLocks noChangeArrowheads="1"/>
          </p:cNvSpPr>
          <p:nvPr/>
        </p:nvSpPr>
        <p:spPr bwMode="auto">
          <a:xfrm>
            <a:off x="358775" y="2770188"/>
            <a:ext cx="815975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v-SE" sz="1200" dirty="0" smtClean="0"/>
              <a:t>Topp</a:t>
            </a:r>
            <a:endParaRPr lang="en-US" sz="1200" dirty="0"/>
          </a:p>
        </p:txBody>
      </p:sp>
      <p:sp>
        <p:nvSpPr>
          <p:cNvPr id="24598" name="TextBox 81"/>
          <p:cNvSpPr txBox="1">
            <a:spLocks noChangeArrowheads="1"/>
          </p:cNvSpPr>
          <p:nvPr/>
        </p:nvSpPr>
        <p:spPr bwMode="auto">
          <a:xfrm>
            <a:off x="8856663" y="2732088"/>
            <a:ext cx="1095375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v-SE" sz="1200" dirty="0" smtClean="0"/>
              <a:t>Fällänk</a:t>
            </a:r>
            <a:endParaRPr lang="en-US" sz="1200" dirty="0"/>
          </a:p>
        </p:txBody>
      </p:sp>
      <p:cxnSp>
        <p:nvCxnSpPr>
          <p:cNvPr id="25" name="Straight Arrow Connector 24"/>
          <p:cNvCxnSpPr/>
          <p:nvPr/>
        </p:nvCxnSpPr>
        <p:spPr bwMode="auto">
          <a:xfrm rot="10800000" flipV="1">
            <a:off x="6353175" y="2922588"/>
            <a:ext cx="2503488" cy="1587"/>
          </a:xfrm>
          <a:prstGeom prst="straightConnector1">
            <a:avLst/>
          </a:prstGeom>
          <a:noFill/>
          <a:ln w="1905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4600" name="TextBox 83"/>
          <p:cNvSpPr txBox="1">
            <a:spLocks noChangeArrowheads="1"/>
          </p:cNvSpPr>
          <p:nvPr/>
        </p:nvSpPr>
        <p:spPr bwMode="auto">
          <a:xfrm>
            <a:off x="8856663" y="3201988"/>
            <a:ext cx="130149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sv-SE" sz="1200" dirty="0" smtClean="0"/>
              <a:t>Fällänkscylinder</a:t>
            </a:r>
            <a:endParaRPr lang="en-US" sz="1200" dirty="0"/>
          </a:p>
        </p:txBody>
      </p:sp>
      <p:cxnSp>
        <p:nvCxnSpPr>
          <p:cNvPr id="27" name="Straight Arrow Connector 26"/>
          <p:cNvCxnSpPr/>
          <p:nvPr/>
        </p:nvCxnSpPr>
        <p:spPr bwMode="auto">
          <a:xfrm rot="10800000">
            <a:off x="5934075" y="3390900"/>
            <a:ext cx="2922588" cy="1588"/>
          </a:xfrm>
          <a:prstGeom prst="straightConnector1">
            <a:avLst/>
          </a:prstGeom>
          <a:noFill/>
          <a:ln w="1905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4602" name="TextBox 85"/>
          <p:cNvSpPr txBox="1">
            <a:spLocks noChangeArrowheads="1"/>
          </p:cNvSpPr>
          <p:nvPr/>
        </p:nvSpPr>
        <p:spPr bwMode="auto">
          <a:xfrm>
            <a:off x="8856663" y="3611563"/>
            <a:ext cx="10953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v-SE" sz="1200" dirty="0" smtClean="0"/>
              <a:t>Huv</a:t>
            </a:r>
            <a:endParaRPr lang="en-US" sz="1200" dirty="0"/>
          </a:p>
        </p:txBody>
      </p:sp>
      <p:cxnSp>
        <p:nvCxnSpPr>
          <p:cNvPr id="29" name="Straight Arrow Connector 28"/>
          <p:cNvCxnSpPr/>
          <p:nvPr/>
        </p:nvCxnSpPr>
        <p:spPr bwMode="auto">
          <a:xfrm rot="10800000">
            <a:off x="6838950" y="3800475"/>
            <a:ext cx="2017713" cy="1588"/>
          </a:xfrm>
          <a:prstGeom prst="straightConnector1">
            <a:avLst/>
          </a:prstGeom>
          <a:noFill/>
          <a:ln w="1905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4604" name="TextBox 87"/>
          <p:cNvSpPr txBox="1">
            <a:spLocks noChangeArrowheads="1"/>
          </p:cNvSpPr>
          <p:nvPr/>
        </p:nvSpPr>
        <p:spPr bwMode="auto">
          <a:xfrm>
            <a:off x="8856663" y="4021138"/>
            <a:ext cx="10953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v-SE" sz="1200" dirty="0" smtClean="0"/>
              <a:t>Hjularm</a:t>
            </a:r>
            <a:endParaRPr lang="en-US" sz="1200" dirty="0"/>
          </a:p>
        </p:txBody>
      </p:sp>
      <p:cxnSp>
        <p:nvCxnSpPr>
          <p:cNvPr id="31" name="Straight Arrow Connector 30"/>
          <p:cNvCxnSpPr/>
          <p:nvPr/>
        </p:nvCxnSpPr>
        <p:spPr bwMode="auto">
          <a:xfrm rot="10800000">
            <a:off x="7305675" y="4210050"/>
            <a:ext cx="1550988" cy="1588"/>
          </a:xfrm>
          <a:prstGeom prst="straightConnector1">
            <a:avLst/>
          </a:prstGeom>
          <a:noFill/>
          <a:ln w="1905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4606" name="TextBox 89"/>
          <p:cNvSpPr txBox="1">
            <a:spLocks noChangeArrowheads="1"/>
          </p:cNvSpPr>
          <p:nvPr/>
        </p:nvSpPr>
        <p:spPr bwMode="auto">
          <a:xfrm>
            <a:off x="8856663" y="5341938"/>
            <a:ext cx="10953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v-SE" sz="1200" dirty="0" smtClean="0"/>
              <a:t>Cylinder till nedre kniv</a:t>
            </a:r>
            <a:endParaRPr lang="en-US" sz="1200" dirty="0"/>
          </a:p>
        </p:txBody>
      </p:sp>
      <p:cxnSp>
        <p:nvCxnSpPr>
          <p:cNvPr id="33" name="Straight Arrow Connector 32"/>
          <p:cNvCxnSpPr/>
          <p:nvPr/>
        </p:nvCxnSpPr>
        <p:spPr bwMode="auto">
          <a:xfrm rot="10800000" flipV="1">
            <a:off x="5934075" y="5532438"/>
            <a:ext cx="2922588" cy="1587"/>
          </a:xfrm>
          <a:prstGeom prst="straightConnector1">
            <a:avLst/>
          </a:prstGeom>
          <a:noFill/>
          <a:ln w="1905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4608" name="TextBox 91"/>
          <p:cNvSpPr txBox="1">
            <a:spLocks noChangeArrowheads="1"/>
          </p:cNvSpPr>
          <p:nvPr/>
        </p:nvSpPr>
        <p:spPr bwMode="auto">
          <a:xfrm>
            <a:off x="8856663" y="6056314"/>
            <a:ext cx="150099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sv-SE" sz="1200" dirty="0" smtClean="0"/>
              <a:t>Dämpad bottenplåt</a:t>
            </a:r>
            <a:endParaRPr lang="en-US" sz="1200" dirty="0"/>
          </a:p>
        </p:txBody>
      </p:sp>
      <p:cxnSp>
        <p:nvCxnSpPr>
          <p:cNvPr id="35" name="Straight Arrow Connector 34"/>
          <p:cNvCxnSpPr/>
          <p:nvPr/>
        </p:nvCxnSpPr>
        <p:spPr bwMode="auto">
          <a:xfrm rot="10800000" flipV="1">
            <a:off x="7772400" y="6246813"/>
            <a:ext cx="1084263" cy="1587"/>
          </a:xfrm>
          <a:prstGeom prst="straightConnector1">
            <a:avLst/>
          </a:prstGeom>
          <a:noFill/>
          <a:ln w="1905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>
                <a:latin typeface="Univers" pitchFamily="34" charset="0"/>
              </a:rPr>
              <a:t>Mätinstruktioner</a:t>
            </a:r>
            <a:endParaRPr lang="sv-SE" dirty="0"/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454150" y="2215312"/>
            <a:ext cx="6918325" cy="284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sv-SE" sz="1800" b="0" dirty="0"/>
              <a:t>För följande tester gäller att:</a:t>
            </a:r>
          </a:p>
          <a:p>
            <a:pPr algn="l">
              <a:spcBef>
                <a:spcPct val="50000"/>
              </a:spcBef>
            </a:pPr>
            <a:r>
              <a:rPr lang="sv-SE" sz="1800" dirty="0"/>
              <a:t>Svart</a:t>
            </a:r>
            <a:r>
              <a:rPr lang="sv-SE" sz="1800" b="0" dirty="0"/>
              <a:t> mätkabel ska vara inkopplad på multimeterns anslutning ”COM”.</a:t>
            </a:r>
          </a:p>
          <a:p>
            <a:pPr algn="l">
              <a:spcBef>
                <a:spcPct val="50000"/>
              </a:spcBef>
            </a:pPr>
            <a:r>
              <a:rPr lang="sv-SE" sz="1800" dirty="0"/>
              <a:t>Röd </a:t>
            </a:r>
            <a:r>
              <a:rPr lang="sv-SE" sz="1800" b="0" dirty="0"/>
              <a:t>mätkabel ska vara inkopplad på multimeterns anslutning ”V/Ohm/200mA”.</a:t>
            </a:r>
          </a:p>
          <a:p>
            <a:pPr algn="l">
              <a:spcBef>
                <a:spcPct val="50000"/>
              </a:spcBef>
            </a:pPr>
            <a:endParaRPr lang="sv-SE" sz="1800" b="0" dirty="0"/>
          </a:p>
          <a:p>
            <a:pPr algn="l">
              <a:spcBef>
                <a:spcPct val="50000"/>
              </a:spcBef>
            </a:pPr>
            <a:r>
              <a:rPr lang="sv-SE" sz="1800" dirty="0">
                <a:solidFill>
                  <a:srgbClr val="FF0000"/>
                </a:solidFill>
              </a:rPr>
              <a:t>DIESELMOTORN MÅSTE VARA AVSTÄNGD UNDER ALLA TESTER!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>
                <a:latin typeface="Univers" pitchFamily="34" charset="0"/>
              </a:rPr>
              <a:t>Magnetspolar</a:t>
            </a:r>
            <a:endParaRPr lang="sv-SE" dirty="0"/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530568" y="1542439"/>
            <a:ext cx="770413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v-SE" sz="1800" dirty="0" smtClean="0"/>
              <a:t>Ventilerna styrs elektriskt med hjälp av magnetspolar. För att testa att dessa fungerar kan resistansen mätas med en multimeter. </a:t>
            </a:r>
            <a:endParaRPr lang="sv-SE" sz="1800" dirty="0"/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468313" y="2420938"/>
            <a:ext cx="4176712" cy="283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>
              <a:buFontTx/>
              <a:buAutoNum type="arabicPeriod"/>
            </a:pPr>
            <a:r>
              <a:rPr lang="sv-SE" sz="1800" dirty="0" smtClean="0"/>
              <a:t>Ställ funktionsväljaren på mätområde 200 ohm.</a:t>
            </a:r>
          </a:p>
          <a:p>
            <a:pPr marL="457200" indent="-457200">
              <a:buFontTx/>
              <a:buAutoNum type="arabicPeriod"/>
            </a:pPr>
            <a:endParaRPr lang="sv-SE" sz="1800" dirty="0" smtClean="0"/>
          </a:p>
          <a:p>
            <a:pPr marL="457200" indent="-457200">
              <a:buFontTx/>
              <a:buAutoNum type="arabicPeriod"/>
            </a:pPr>
            <a:r>
              <a:rPr lang="sv-SE" sz="1800" dirty="0" smtClean="0"/>
              <a:t>Skruva av kontakten och anslut multimetern till magnetspolens  U-formade kontaktstift. En 24V DC magnetspole har resistansen 18-25 ohm,  beroende på temperatur. Ju lägre temperatur ju lägre resistans.</a:t>
            </a:r>
            <a:endParaRPr lang="sv-SE" sz="1800" dirty="0"/>
          </a:p>
        </p:txBody>
      </p:sp>
      <p:pic>
        <p:nvPicPr>
          <p:cNvPr id="5" name="Picture 7" descr="magnetspole"/>
          <p:cNvPicPr>
            <a:picLocks noChangeAspect="1" noChangeArrowheads="1"/>
          </p:cNvPicPr>
          <p:nvPr/>
        </p:nvPicPr>
        <p:blipFill>
          <a:blip r:embed="rId2"/>
          <a:srcRect t="4784" r="29878" b="16063"/>
          <a:stretch>
            <a:fillRect/>
          </a:stretch>
        </p:blipFill>
        <p:spPr bwMode="auto">
          <a:xfrm>
            <a:off x="4641850" y="2202434"/>
            <a:ext cx="2881313" cy="21621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6" name="Picture 8" descr="Ohm_mätning_forstyrventi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03848" y="4413911"/>
            <a:ext cx="2881313" cy="214153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>
                <a:latin typeface="Univers" pitchFamily="34" charset="0"/>
              </a:rPr>
              <a:t>Kapitel 4.  Kontroll av pulsgivare, längdmätning</a:t>
            </a:r>
            <a:endParaRPr lang="sv-SE" dirty="0"/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146861" y="700864"/>
            <a:ext cx="7081838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81000" indent="-381000"/>
            <a:r>
              <a:rPr lang="en-US" sz="1800" dirty="0">
                <a:latin typeface="Univers" pitchFamily="34" charset="0"/>
              </a:rPr>
              <a:t>     </a:t>
            </a:r>
            <a:r>
              <a:rPr lang="sv-SE" sz="1800" dirty="0" smtClean="0"/>
              <a:t>Före kontroll av givaren, kontrollera att pulsgivarens axel roterar när </a:t>
            </a:r>
            <a:r>
              <a:rPr lang="sv-SE" sz="1800" dirty="0" err="1" smtClean="0"/>
              <a:t>mäthulet</a:t>
            </a:r>
            <a:r>
              <a:rPr lang="sv-SE" sz="1800" dirty="0" smtClean="0"/>
              <a:t> roteras, d.v.s. att drivningen till pulsgivaren är OK.</a:t>
            </a:r>
          </a:p>
          <a:p>
            <a:pPr marL="381000" indent="-381000" algn="l"/>
            <a:endParaRPr lang="en-US" sz="1800" dirty="0">
              <a:latin typeface="Univers" pitchFamily="34" charset="0"/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395288" y="1844675"/>
            <a:ext cx="4724400" cy="4801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>
              <a:buFontTx/>
              <a:buAutoNum type="arabicPeriod"/>
            </a:pPr>
            <a:r>
              <a:rPr lang="sv-SE" sz="1800" dirty="0" smtClean="0"/>
              <a:t>Ställ multimeterns funktionsväljare till mätområdet  200VDC.</a:t>
            </a:r>
            <a:br>
              <a:rPr lang="sv-SE" sz="1800" dirty="0" smtClean="0"/>
            </a:br>
            <a:endParaRPr lang="sv-SE" sz="1800" dirty="0" smtClean="0"/>
          </a:p>
          <a:p>
            <a:pPr marL="457200" indent="-457200">
              <a:buFontTx/>
              <a:buAutoNum type="arabicPeriod" startAt="2"/>
            </a:pPr>
            <a:r>
              <a:rPr lang="sv-SE" sz="1800" dirty="0" smtClean="0"/>
              <a:t>Demontera locket till givaren och koppla  loss kabel 12 och 13 (A och B på pulsgivaren.)</a:t>
            </a:r>
            <a:br>
              <a:rPr lang="sv-SE" sz="1800" dirty="0" smtClean="0"/>
            </a:br>
            <a:r>
              <a:rPr lang="sv-SE" sz="1800" dirty="0" smtClean="0"/>
              <a:t>Detta för att bara kontrollera givaren.</a:t>
            </a:r>
            <a:br>
              <a:rPr lang="sv-SE" sz="1800" dirty="0" smtClean="0"/>
            </a:br>
            <a:endParaRPr lang="sv-SE" sz="1800" dirty="0" smtClean="0"/>
          </a:p>
          <a:p>
            <a:pPr marL="457200" indent="-457200">
              <a:buFontTx/>
              <a:buAutoNum type="arabicPeriod" startAt="2"/>
            </a:pPr>
            <a:r>
              <a:rPr lang="sv-SE" sz="1800" dirty="0" smtClean="0"/>
              <a:t>Starta datorn.</a:t>
            </a:r>
          </a:p>
          <a:p>
            <a:pPr marL="457200" indent="-457200">
              <a:buFontTx/>
              <a:buAutoNum type="arabicPeriod" startAt="2"/>
            </a:pPr>
            <a:endParaRPr lang="sv-SE" sz="1800" dirty="0" smtClean="0"/>
          </a:p>
          <a:p>
            <a:pPr marL="457200" indent="-457200">
              <a:buFontTx/>
              <a:buAutoNum type="arabicPeriod" startAt="2"/>
            </a:pPr>
            <a:r>
              <a:rPr lang="sv-SE" sz="1800" dirty="0" smtClean="0"/>
              <a:t>Mät sedan så att det finns spänning till givaren, mät mellan kabel 11 matningsspänning (märkt +V på givaren) och jord (märkt 0V på givaren). Om inte så finns felet i någon kabel/box eller liknande från datorn och ut till aggregatet.</a:t>
            </a:r>
            <a:endParaRPr lang="sv-SE" sz="1800" dirty="0"/>
          </a:p>
        </p:txBody>
      </p:sp>
      <p:pic>
        <p:nvPicPr>
          <p:cNvPr id="63490" name="Picture 2" descr="C:\Documents and Settings\erpa\Skrivbord\Bild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54848" y="1366773"/>
            <a:ext cx="4610556" cy="553986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>
                <a:latin typeface="Univers" pitchFamily="34" charset="0"/>
              </a:rPr>
              <a:t>Kapitel 4.</a:t>
            </a:r>
            <a:br>
              <a:rPr lang="sv-SE" dirty="0" smtClean="0">
                <a:latin typeface="Univers" pitchFamily="34" charset="0"/>
              </a:rPr>
            </a:br>
            <a:r>
              <a:rPr lang="sv-SE" dirty="0" smtClean="0">
                <a:latin typeface="Univers" pitchFamily="34" charset="0"/>
              </a:rPr>
              <a:t>Kontroll av pulsgivare, längdmätning</a:t>
            </a:r>
            <a:endParaRPr lang="sv-SE" dirty="0"/>
          </a:p>
        </p:txBody>
      </p:sp>
      <p:pic>
        <p:nvPicPr>
          <p:cNvPr id="5" name="Picture 5" descr="Matning_multimeter_langdgivar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35600" y="1609725"/>
            <a:ext cx="3384550" cy="22510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6" name="Picture 7" descr="mathju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35600" y="4149725"/>
            <a:ext cx="3384550" cy="22510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250825" y="1671638"/>
            <a:ext cx="4724400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>
              <a:buFontTx/>
              <a:buAutoNum type="arabicPeriod" startAt="5"/>
            </a:pPr>
            <a:r>
              <a:rPr lang="sv-SE" sz="1800" dirty="0" smtClean="0"/>
              <a:t>Mät sedan mellan + (kabel11) och A eller B.</a:t>
            </a:r>
            <a:br>
              <a:rPr lang="sv-SE" sz="1800" dirty="0" smtClean="0"/>
            </a:br>
            <a:endParaRPr lang="sv-SE" sz="1800" dirty="0" smtClean="0"/>
          </a:p>
          <a:p>
            <a:pPr marL="457200" indent="-457200">
              <a:buFontTx/>
              <a:buAutoNum type="arabicPeriod" startAt="6"/>
            </a:pPr>
            <a:r>
              <a:rPr lang="sv-SE" sz="1800" dirty="0" smtClean="0"/>
              <a:t>Rotera mäthjulet sakta, nu skall värdet på multimetern alternera mellan ca: 0 och ca: 24 V. Om inte är förmodligen givaren trasig.</a:t>
            </a:r>
            <a:br>
              <a:rPr lang="sv-SE" sz="1800" dirty="0" smtClean="0"/>
            </a:br>
            <a:endParaRPr lang="sv-SE" sz="1800" dirty="0" smtClean="0"/>
          </a:p>
          <a:p>
            <a:pPr marL="457200" indent="-457200">
              <a:buFontTx/>
              <a:buAutoNum type="arabicPeriod" startAt="6"/>
            </a:pPr>
            <a:r>
              <a:rPr lang="sv-SE" sz="1800" dirty="0" smtClean="0"/>
              <a:t>Repetera punkt 5 och 6 för att testa den andra kanalen.</a:t>
            </a:r>
            <a:br>
              <a:rPr lang="sv-SE" sz="1800" dirty="0" smtClean="0"/>
            </a:br>
            <a:r>
              <a:rPr lang="sv-SE" sz="1800" b="1" dirty="0" smtClean="0"/>
              <a:t>OBS! Båda signalerna måste vara felfria för att längdmätningen skall fungera</a:t>
            </a:r>
            <a:r>
              <a:rPr lang="sv-SE" sz="1800" dirty="0" smtClean="0"/>
              <a:t>.</a:t>
            </a:r>
          </a:p>
          <a:p>
            <a:pPr marL="457200" indent="-457200" algn="l"/>
            <a:endParaRPr lang="en-US" sz="1800" dirty="0">
              <a:latin typeface="Univer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>
                <a:latin typeface="Univers" pitchFamily="34" charset="0"/>
              </a:rPr>
              <a:t>Kapitel 4.</a:t>
            </a:r>
            <a:br>
              <a:rPr lang="sv-SE" dirty="0" smtClean="0">
                <a:latin typeface="Univers" pitchFamily="34" charset="0"/>
              </a:rPr>
            </a:br>
            <a:r>
              <a:rPr lang="sv-SE" dirty="0" smtClean="0">
                <a:latin typeface="Univers" pitchFamily="34" charset="0"/>
              </a:rPr>
              <a:t>Kontroll av pulsgivare, längdmätning</a:t>
            </a:r>
            <a:endParaRPr lang="sv-SE" dirty="0"/>
          </a:p>
        </p:txBody>
      </p:sp>
      <p:sp>
        <p:nvSpPr>
          <p:cNvPr id="3" name="Rectangle 7"/>
          <p:cNvSpPr>
            <a:spLocks noChangeArrowheads="1"/>
          </p:cNvSpPr>
          <p:nvPr/>
        </p:nvSpPr>
        <p:spPr bwMode="auto">
          <a:xfrm>
            <a:off x="179388" y="1484313"/>
            <a:ext cx="4464050" cy="5355312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>
              <a:buFontTx/>
              <a:buAutoNum type="arabicPeriod" startAt="8"/>
            </a:pPr>
            <a:r>
              <a:rPr lang="sv-SE" sz="1800" dirty="0" smtClean="0"/>
              <a:t>Återmontera kablarna 12 &amp; 13 (A och B) och sätt tillbaka locket. Mät sedan i andra änden på kabel för att se om den är ok. På alla system utom CABSWin/Dasa4, mät mellan kabel 11 och 12/13 i övre </a:t>
            </a:r>
            <a:r>
              <a:rPr lang="sv-SE" sz="1800" dirty="0" err="1" smtClean="0"/>
              <a:t>ellådan</a:t>
            </a:r>
            <a:r>
              <a:rPr lang="sv-SE" sz="1800" dirty="0" smtClean="0"/>
              <a:t>. På CABSWin/Dasa4, dela kontakten för längdmätning vid boxen och mät direkt på stiften (A är stift 4 och B är stift 3). Om båda kanalerna är ok här är det förmodligen en box/krankabel eller dylikt som är trasigt.                                                  För LM 500 i kontakten DI1 på LHM är A stift 2 (vit kabel) och B stift 4 (svart kabel), + är stift 1 (brun kabel) och jord stift 3 (blå kabel). Standard kontakten är grön och gjuten och ej delbar.</a:t>
            </a:r>
          </a:p>
          <a:p>
            <a:pPr marL="457200" indent="-457200"/>
            <a:endParaRPr lang="sv-SE" sz="1800" dirty="0"/>
          </a:p>
        </p:txBody>
      </p:sp>
      <p:pic>
        <p:nvPicPr>
          <p:cNvPr id="4" name="Picture 6" descr="pulsgivare_langdmatni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18602" y="1484314"/>
            <a:ext cx="3057086" cy="203256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5" name="Picture 5" descr="Matning_kontakt_cabswi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18602" y="3561329"/>
            <a:ext cx="3076189" cy="204577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6" name="Bildobjekt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7573" y="6070447"/>
            <a:ext cx="5200339" cy="835224"/>
          </a:xfrm>
          <a:prstGeom prst="rect">
            <a:avLst/>
          </a:prstGeom>
        </p:spPr>
      </p:pic>
      <p:sp>
        <p:nvSpPr>
          <p:cNvPr id="11" name="textruta 10"/>
          <p:cNvSpPr txBox="1"/>
          <p:nvPr/>
        </p:nvSpPr>
        <p:spPr>
          <a:xfrm>
            <a:off x="6688905" y="5689476"/>
            <a:ext cx="1166122" cy="30777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sv-SE" sz="1400" b="1" dirty="0" smtClean="0"/>
              <a:t>Anslutning</a:t>
            </a:r>
            <a:endParaRPr lang="sv-SE" sz="1400" b="1" dirty="0"/>
          </a:p>
        </p:txBody>
      </p:sp>
      <p:sp>
        <p:nvSpPr>
          <p:cNvPr id="12" name="textruta 11"/>
          <p:cNvSpPr txBox="1"/>
          <p:nvPr/>
        </p:nvSpPr>
        <p:spPr>
          <a:xfrm>
            <a:off x="5144369" y="5680294"/>
            <a:ext cx="881349" cy="33855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sv-SE" sz="1600" b="1" dirty="0" smtClean="0"/>
              <a:t>LM500</a:t>
            </a:r>
            <a:endParaRPr lang="sv-SE" sz="1600" b="1" dirty="0"/>
          </a:p>
        </p:txBody>
      </p:sp>
      <p:sp>
        <p:nvSpPr>
          <p:cNvPr id="13" name="textruta 12"/>
          <p:cNvSpPr txBox="1"/>
          <p:nvPr/>
        </p:nvSpPr>
        <p:spPr>
          <a:xfrm>
            <a:off x="8663342" y="5554999"/>
            <a:ext cx="732583" cy="46166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sv-SE" sz="1200" dirty="0" smtClean="0"/>
              <a:t>Kontakt på LHM</a:t>
            </a:r>
            <a:endParaRPr lang="sv-SE" sz="1200" dirty="0"/>
          </a:p>
        </p:txBody>
      </p:sp>
      <p:sp>
        <p:nvSpPr>
          <p:cNvPr id="14" name="textruta 13"/>
          <p:cNvSpPr txBox="1"/>
          <p:nvPr/>
        </p:nvSpPr>
        <p:spPr>
          <a:xfrm>
            <a:off x="9395925" y="5554999"/>
            <a:ext cx="673866" cy="46166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sv-SE" sz="1200" dirty="0" smtClean="0"/>
              <a:t>Stift i kontakt</a:t>
            </a:r>
            <a:endParaRPr lang="sv-SE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Kapitel 4.</a:t>
            </a:r>
            <a:br>
              <a:rPr lang="sv-SE" dirty="0" smtClean="0"/>
            </a:br>
            <a:r>
              <a:rPr lang="sv-SE" dirty="0" smtClean="0"/>
              <a:t>Byte av pulsgivare, längdmätning.</a:t>
            </a:r>
            <a:endParaRPr lang="sv-SE" dirty="0"/>
          </a:p>
        </p:txBody>
      </p:sp>
      <p:pic>
        <p:nvPicPr>
          <p:cNvPr id="3" name="Picture 6" descr="Fällänk_säkerhetskedja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103252" y="1330831"/>
            <a:ext cx="2376487" cy="195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880322" y="2240003"/>
            <a:ext cx="3455988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68288" indent="-268288">
              <a:spcBef>
                <a:spcPct val="50000"/>
              </a:spcBef>
            </a:pPr>
            <a:r>
              <a:rPr lang="sv-SE" sz="1800" dirty="0" smtClean="0">
                <a:solidFill>
                  <a:srgbClr val="FF0000"/>
                </a:solidFill>
              </a:rPr>
              <a:t>    Tilta upp aggregatet och anslut säkerhetskedjan innan något arbete utförs på aggregatet</a:t>
            </a:r>
            <a:r>
              <a:rPr lang="sv-SE" sz="1800" dirty="0" smtClean="0"/>
              <a:t>. Stäng av maskinen och slå av strömmen.</a:t>
            </a:r>
            <a:br>
              <a:rPr lang="sv-SE" sz="1800" dirty="0" smtClean="0"/>
            </a:br>
            <a:r>
              <a:rPr lang="sv-SE" sz="1800" dirty="0" smtClean="0"/>
              <a:t/>
            </a:r>
            <a:br>
              <a:rPr lang="sv-SE" sz="1800" dirty="0" smtClean="0"/>
            </a:br>
            <a:endParaRPr lang="sv-SE" sz="1800" dirty="0" smtClean="0"/>
          </a:p>
        </p:txBody>
      </p:sp>
      <p:cxnSp>
        <p:nvCxnSpPr>
          <p:cNvPr id="8" name="Rak pil 7"/>
          <p:cNvCxnSpPr/>
          <p:nvPr/>
        </p:nvCxnSpPr>
        <p:spPr bwMode="auto">
          <a:xfrm>
            <a:off x="6271846" y="1770185"/>
            <a:ext cx="1582616" cy="175846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7" name="Bildobjekt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158" y="3289806"/>
            <a:ext cx="4284607" cy="32134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Kapitel 4.</a:t>
            </a:r>
            <a:br>
              <a:rPr lang="sv-SE" dirty="0" smtClean="0"/>
            </a:br>
            <a:r>
              <a:rPr lang="sv-SE" dirty="0" smtClean="0"/>
              <a:t>Byte av pulsgivare, längdmätning.</a:t>
            </a:r>
            <a:endParaRPr lang="sv-SE" dirty="0"/>
          </a:p>
        </p:txBody>
      </p:sp>
      <p:pic>
        <p:nvPicPr>
          <p:cNvPr id="10" name="Bildobjekt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448" y="3035901"/>
            <a:ext cx="7288366" cy="3937393"/>
          </a:xfrm>
          <a:prstGeom prst="rect">
            <a:avLst/>
          </a:prstGeom>
        </p:spPr>
      </p:pic>
      <p:sp>
        <p:nvSpPr>
          <p:cNvPr id="13" name="textruta 12"/>
          <p:cNvSpPr txBox="1"/>
          <p:nvPr/>
        </p:nvSpPr>
        <p:spPr>
          <a:xfrm>
            <a:off x="1383527" y="1749287"/>
            <a:ext cx="71737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 smtClean="0"/>
              <a:t>Demontera</a:t>
            </a:r>
            <a:r>
              <a:rPr lang="en-US" sz="1800" dirty="0" smtClean="0"/>
              <a:t> </a:t>
            </a:r>
            <a:r>
              <a:rPr lang="en-US" sz="1800" dirty="0" err="1" smtClean="0"/>
              <a:t>hjularmen</a:t>
            </a:r>
            <a:r>
              <a:rPr lang="en-US" sz="1800" dirty="0"/>
              <a:t> </a:t>
            </a:r>
            <a:r>
              <a:rPr lang="en-US" sz="1800" dirty="0" err="1" smtClean="0"/>
              <a:t>från</a:t>
            </a:r>
            <a:r>
              <a:rPr lang="en-US" sz="1800" dirty="0" smtClean="0"/>
              <a:t> </a:t>
            </a:r>
            <a:r>
              <a:rPr lang="en-US" sz="1800" dirty="0" err="1" smtClean="0"/>
              <a:t>aggregatet</a:t>
            </a:r>
            <a:r>
              <a:rPr lang="en-US" sz="1800" dirty="0" smtClean="0"/>
              <a:t> </a:t>
            </a:r>
            <a:r>
              <a:rPr lang="en-US" sz="1800" dirty="0" err="1" smtClean="0"/>
              <a:t>för</a:t>
            </a:r>
            <a:r>
              <a:rPr lang="en-US" sz="1800" dirty="0" smtClean="0"/>
              <a:t> </a:t>
            </a:r>
            <a:r>
              <a:rPr lang="en-US" sz="1800" dirty="0" err="1" smtClean="0"/>
              <a:t>enklare</a:t>
            </a:r>
            <a:r>
              <a:rPr lang="en-US" sz="1800" dirty="0" smtClean="0"/>
              <a:t> byte </a:t>
            </a:r>
            <a:r>
              <a:rPr lang="en-US" sz="1800" dirty="0" err="1" smtClean="0"/>
              <a:t>av</a:t>
            </a:r>
            <a:r>
              <a:rPr lang="en-US" sz="1800" dirty="0" smtClean="0"/>
              <a:t> </a:t>
            </a:r>
            <a:r>
              <a:rPr lang="en-US" sz="1800" dirty="0" err="1" smtClean="0"/>
              <a:t>pulsgivare</a:t>
            </a:r>
            <a:r>
              <a:rPr lang="en-US" sz="1800" dirty="0" smtClean="0"/>
              <a:t>.</a:t>
            </a:r>
            <a:endParaRPr lang="en-US" sz="1800" dirty="0"/>
          </a:p>
        </p:txBody>
      </p:sp>
      <p:sp>
        <p:nvSpPr>
          <p:cNvPr id="14" name="Line 20"/>
          <p:cNvSpPr>
            <a:spLocks noChangeShapeType="1"/>
          </p:cNvSpPr>
          <p:nvPr/>
        </p:nvSpPr>
        <p:spPr bwMode="auto">
          <a:xfrm flipH="1">
            <a:off x="8556770" y="3008397"/>
            <a:ext cx="327169" cy="1454545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sv-SE"/>
          </a:p>
        </p:txBody>
      </p:sp>
      <p:sp>
        <p:nvSpPr>
          <p:cNvPr id="15" name="Oval 21"/>
          <p:cNvSpPr>
            <a:spLocks noChangeArrowheads="1"/>
          </p:cNvSpPr>
          <p:nvPr/>
        </p:nvSpPr>
        <p:spPr bwMode="auto">
          <a:xfrm>
            <a:off x="8695814" y="2605173"/>
            <a:ext cx="409575" cy="4032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sz="1600" b="1">
                <a:solidFill>
                  <a:srgbClr val="FFFF00"/>
                </a:solidFill>
                <a:latin typeface="Univers" pitchFamily="34" charset="0"/>
              </a:rPr>
              <a:t>1</a:t>
            </a:r>
            <a:endParaRPr lang="en-US" sz="1600">
              <a:solidFill>
                <a:srgbClr val="FFFF00"/>
              </a:solidFill>
              <a:latin typeface="Univers" pitchFamily="34" charset="0"/>
            </a:endParaRPr>
          </a:p>
        </p:txBody>
      </p:sp>
      <p:sp>
        <p:nvSpPr>
          <p:cNvPr id="16" name="Line 23"/>
          <p:cNvSpPr>
            <a:spLocks noChangeShapeType="1"/>
          </p:cNvSpPr>
          <p:nvPr/>
        </p:nvSpPr>
        <p:spPr bwMode="auto">
          <a:xfrm flipV="1">
            <a:off x="1029208" y="2338834"/>
            <a:ext cx="0" cy="8636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sv-SE"/>
          </a:p>
        </p:txBody>
      </p:sp>
      <p:sp>
        <p:nvSpPr>
          <p:cNvPr id="17" name="Oval 24"/>
          <p:cNvSpPr>
            <a:spLocks noChangeArrowheads="1"/>
          </p:cNvSpPr>
          <p:nvPr/>
        </p:nvSpPr>
        <p:spPr bwMode="auto">
          <a:xfrm>
            <a:off x="835533" y="3202434"/>
            <a:ext cx="409575" cy="4032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sz="1600" b="1">
                <a:solidFill>
                  <a:srgbClr val="FFFF00"/>
                </a:solidFill>
                <a:latin typeface="Univers" pitchFamily="34" charset="0"/>
              </a:rPr>
              <a:t>5</a:t>
            </a:r>
            <a:endParaRPr lang="en-US" sz="1600">
              <a:solidFill>
                <a:srgbClr val="FFFF00"/>
              </a:solidFill>
              <a:latin typeface="Univers" pitchFamily="34" charset="0"/>
            </a:endParaRPr>
          </a:p>
        </p:txBody>
      </p:sp>
      <p:sp>
        <p:nvSpPr>
          <p:cNvPr id="18" name="Line 26"/>
          <p:cNvSpPr>
            <a:spLocks noChangeShapeType="1"/>
          </p:cNvSpPr>
          <p:nvPr/>
        </p:nvSpPr>
        <p:spPr bwMode="auto">
          <a:xfrm flipV="1">
            <a:off x="4085439" y="6885201"/>
            <a:ext cx="998289" cy="211884"/>
          </a:xfrm>
          <a:prstGeom prst="line">
            <a:avLst/>
          </a:prstGeom>
          <a:noFill/>
          <a:ln w="2540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sv-SE"/>
          </a:p>
        </p:txBody>
      </p:sp>
      <p:sp>
        <p:nvSpPr>
          <p:cNvPr id="19" name="Oval 27"/>
          <p:cNvSpPr>
            <a:spLocks noChangeArrowheads="1"/>
          </p:cNvSpPr>
          <p:nvPr/>
        </p:nvSpPr>
        <p:spPr bwMode="auto">
          <a:xfrm>
            <a:off x="3761805" y="6876812"/>
            <a:ext cx="409575" cy="403225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sz="1600" b="1" dirty="0">
                <a:solidFill>
                  <a:srgbClr val="FFFF00"/>
                </a:solidFill>
                <a:latin typeface="Univers" pitchFamily="34" charset="0"/>
              </a:rPr>
              <a:t>3</a:t>
            </a:r>
            <a:endParaRPr lang="en-US" sz="1600" dirty="0">
              <a:solidFill>
                <a:srgbClr val="FFFF00"/>
              </a:solidFill>
              <a:latin typeface="Univers" pitchFamily="34" charset="0"/>
            </a:endParaRPr>
          </a:p>
        </p:txBody>
      </p:sp>
      <p:sp>
        <p:nvSpPr>
          <p:cNvPr id="20" name="Line 29"/>
          <p:cNvSpPr>
            <a:spLocks noChangeShapeType="1"/>
          </p:cNvSpPr>
          <p:nvPr/>
        </p:nvSpPr>
        <p:spPr bwMode="auto">
          <a:xfrm flipV="1">
            <a:off x="7231310" y="5335465"/>
            <a:ext cx="17009" cy="865187"/>
          </a:xfrm>
          <a:prstGeom prst="line">
            <a:avLst/>
          </a:prstGeom>
          <a:noFill/>
          <a:ln w="25400">
            <a:solidFill>
              <a:srgbClr val="00B0F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sv-SE"/>
          </a:p>
        </p:txBody>
      </p:sp>
      <p:sp>
        <p:nvSpPr>
          <p:cNvPr id="21" name="Oval 30"/>
          <p:cNvSpPr>
            <a:spLocks noChangeArrowheads="1"/>
          </p:cNvSpPr>
          <p:nvPr/>
        </p:nvSpPr>
        <p:spPr bwMode="auto">
          <a:xfrm>
            <a:off x="7032419" y="6200653"/>
            <a:ext cx="409575" cy="403225"/>
          </a:xfrm>
          <a:prstGeom prst="ellipse">
            <a:avLst/>
          </a:prstGeom>
          <a:solidFill>
            <a:srgbClr val="00B0F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sz="1600" b="1" dirty="0">
                <a:solidFill>
                  <a:srgbClr val="FFFF00"/>
                </a:solidFill>
                <a:latin typeface="Univers" pitchFamily="34" charset="0"/>
              </a:rPr>
              <a:t>4</a:t>
            </a:r>
            <a:endParaRPr lang="en-US" sz="1600" dirty="0">
              <a:solidFill>
                <a:srgbClr val="FFFF00"/>
              </a:solidFill>
              <a:latin typeface="Univers" pitchFamily="34" charset="0"/>
            </a:endParaRPr>
          </a:p>
        </p:txBody>
      </p:sp>
      <p:sp>
        <p:nvSpPr>
          <p:cNvPr id="22" name="Line 32"/>
          <p:cNvSpPr>
            <a:spLocks noChangeShapeType="1"/>
          </p:cNvSpPr>
          <p:nvPr/>
        </p:nvSpPr>
        <p:spPr bwMode="auto">
          <a:xfrm flipV="1">
            <a:off x="997815" y="6291743"/>
            <a:ext cx="906486" cy="1"/>
          </a:xfrm>
          <a:prstGeom prst="line">
            <a:avLst/>
          </a:prstGeom>
          <a:noFill/>
          <a:ln w="25400">
            <a:solidFill>
              <a:srgbClr val="00B05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sv-SE"/>
          </a:p>
        </p:txBody>
      </p:sp>
      <p:sp>
        <p:nvSpPr>
          <p:cNvPr id="23" name="Oval 33"/>
          <p:cNvSpPr>
            <a:spLocks noChangeArrowheads="1"/>
          </p:cNvSpPr>
          <p:nvPr/>
        </p:nvSpPr>
        <p:spPr bwMode="auto">
          <a:xfrm>
            <a:off x="588241" y="6090130"/>
            <a:ext cx="409575" cy="403225"/>
          </a:xfrm>
          <a:prstGeom prst="ellipse">
            <a:avLst/>
          </a:prstGeom>
          <a:solidFill>
            <a:srgbClr val="00B05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sz="1600" b="1" dirty="0">
                <a:solidFill>
                  <a:srgbClr val="FFFF00"/>
                </a:solidFill>
                <a:latin typeface="Univers" pitchFamily="34" charset="0"/>
              </a:rPr>
              <a:t>2</a:t>
            </a:r>
            <a:endParaRPr lang="en-US" sz="1600" dirty="0">
              <a:solidFill>
                <a:srgbClr val="FFFF00"/>
              </a:solidFill>
              <a:latin typeface="Univers" pitchFamily="34" charset="0"/>
            </a:endParaRPr>
          </a:p>
        </p:txBody>
      </p:sp>
      <p:sp>
        <p:nvSpPr>
          <p:cNvPr id="24" name="Line 20"/>
          <p:cNvSpPr>
            <a:spLocks noChangeShapeType="1"/>
          </p:cNvSpPr>
          <p:nvPr/>
        </p:nvSpPr>
        <p:spPr bwMode="auto">
          <a:xfrm flipH="1">
            <a:off x="8456103" y="3008397"/>
            <a:ext cx="427836" cy="3342069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sv-SE"/>
          </a:p>
        </p:txBody>
      </p:sp>
      <p:sp>
        <p:nvSpPr>
          <p:cNvPr id="25" name="Line 20"/>
          <p:cNvSpPr>
            <a:spLocks noChangeShapeType="1"/>
          </p:cNvSpPr>
          <p:nvPr/>
        </p:nvSpPr>
        <p:spPr bwMode="auto">
          <a:xfrm flipH="1">
            <a:off x="4823669" y="3008397"/>
            <a:ext cx="4060270" cy="2274974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sv-SE"/>
          </a:p>
        </p:txBody>
      </p:sp>
      <p:sp>
        <p:nvSpPr>
          <p:cNvPr id="26" name="Line 20"/>
          <p:cNvSpPr>
            <a:spLocks noChangeShapeType="1"/>
          </p:cNvSpPr>
          <p:nvPr/>
        </p:nvSpPr>
        <p:spPr bwMode="auto">
          <a:xfrm flipH="1">
            <a:off x="3590487" y="3008396"/>
            <a:ext cx="5293451" cy="660833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sv-SE"/>
          </a:p>
        </p:txBody>
      </p:sp>
      <p:sp>
        <p:nvSpPr>
          <p:cNvPr id="27" name="Line 32"/>
          <p:cNvSpPr>
            <a:spLocks noChangeShapeType="1"/>
          </p:cNvSpPr>
          <p:nvPr/>
        </p:nvSpPr>
        <p:spPr bwMode="auto">
          <a:xfrm flipH="1">
            <a:off x="2658658" y="4194495"/>
            <a:ext cx="1107998" cy="135565"/>
          </a:xfrm>
          <a:prstGeom prst="line">
            <a:avLst/>
          </a:prstGeom>
          <a:noFill/>
          <a:ln w="25400">
            <a:solidFill>
              <a:srgbClr val="FF0000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sv-SE"/>
          </a:p>
        </p:txBody>
      </p:sp>
      <p:sp>
        <p:nvSpPr>
          <p:cNvPr id="28" name="textruta 27"/>
          <p:cNvSpPr txBox="1"/>
          <p:nvPr/>
        </p:nvSpPr>
        <p:spPr>
          <a:xfrm>
            <a:off x="4420997" y="7105474"/>
            <a:ext cx="13254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/>
              <a:t>3 </a:t>
            </a:r>
            <a:r>
              <a:rPr lang="en-US" sz="1100" b="1" dirty="0" err="1" smtClean="0"/>
              <a:t>st.</a:t>
            </a:r>
            <a:r>
              <a:rPr lang="en-US" sz="1100" b="1" dirty="0" smtClean="0"/>
              <a:t> M3 </a:t>
            </a:r>
            <a:r>
              <a:rPr lang="en-US" sz="1100" b="1" dirty="0" err="1" smtClean="0"/>
              <a:t>skruvar</a:t>
            </a:r>
            <a:r>
              <a:rPr lang="en-US" sz="1100" b="1" dirty="0" smtClean="0"/>
              <a:t>.</a:t>
            </a:r>
            <a:endParaRPr lang="en-US" sz="1100" b="1" dirty="0"/>
          </a:p>
        </p:txBody>
      </p:sp>
      <p:sp>
        <p:nvSpPr>
          <p:cNvPr id="29" name="textruta 28"/>
          <p:cNvSpPr txBox="1"/>
          <p:nvPr/>
        </p:nvSpPr>
        <p:spPr>
          <a:xfrm>
            <a:off x="6670644" y="6703872"/>
            <a:ext cx="13254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/>
              <a:t>3 </a:t>
            </a:r>
            <a:r>
              <a:rPr lang="en-US" sz="1100" b="1" dirty="0" err="1" smtClean="0"/>
              <a:t>st.</a:t>
            </a:r>
            <a:r>
              <a:rPr lang="en-US" sz="1100" b="1" dirty="0" smtClean="0"/>
              <a:t> M4 </a:t>
            </a:r>
            <a:r>
              <a:rPr lang="en-US" sz="1100" b="1" dirty="0" err="1" smtClean="0"/>
              <a:t>skruvar</a:t>
            </a:r>
            <a:r>
              <a:rPr lang="en-US" sz="1100" b="1" dirty="0" smtClean="0"/>
              <a:t>.</a:t>
            </a:r>
            <a:endParaRPr lang="en-US" sz="11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Kapitel 4.</a:t>
            </a:r>
            <a:br>
              <a:rPr lang="sv-SE" dirty="0" smtClean="0"/>
            </a:br>
            <a:r>
              <a:rPr lang="sv-SE" dirty="0" smtClean="0"/>
              <a:t>Byte av pulsgivare, längdmätning.</a:t>
            </a:r>
            <a:endParaRPr lang="sv-SE" dirty="0"/>
          </a:p>
        </p:txBody>
      </p:sp>
      <p:pic>
        <p:nvPicPr>
          <p:cNvPr id="3" name="Picture 6" descr="Frlilagd_givare_brevi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45113" y="3294950"/>
            <a:ext cx="4895850" cy="325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099452" y="4432030"/>
            <a:ext cx="2808288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v-SE" sz="1800" dirty="0" smtClean="0"/>
              <a:t>Demontera 3 st. M3 skruvar som håller givaren och 3 st. M4 för locket. Lyft ur givaren.</a:t>
            </a:r>
            <a:br>
              <a:rPr lang="sv-SE" sz="1800" dirty="0" smtClean="0"/>
            </a:br>
            <a:r>
              <a:rPr lang="sv-SE" sz="1800" dirty="0" smtClean="0"/>
              <a:t/>
            </a:r>
            <a:br>
              <a:rPr lang="sv-SE" sz="1800" dirty="0" smtClean="0"/>
            </a:br>
            <a:r>
              <a:rPr lang="sv-SE" sz="1800" dirty="0" smtClean="0">
                <a:solidFill>
                  <a:srgbClr val="FF0000"/>
                </a:solidFill>
              </a:rPr>
              <a:t>Notera hur kablarna är inkopplade</a:t>
            </a:r>
            <a:r>
              <a:rPr lang="sv-SE" sz="1800" dirty="0" smtClean="0"/>
              <a:t>.</a:t>
            </a:r>
            <a:endParaRPr lang="en-US" sz="1800" dirty="0">
              <a:solidFill>
                <a:srgbClr val="FF0000"/>
              </a:solidFill>
              <a:latin typeface="Univers" pitchFamily="34" charset="0"/>
            </a:endParaRPr>
          </a:p>
        </p:txBody>
      </p:sp>
      <p:pic>
        <p:nvPicPr>
          <p:cNvPr id="5" name="Bildobjekt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32" t="19549" r="18597" b="-2768"/>
          <a:stretch/>
        </p:blipFill>
        <p:spPr>
          <a:xfrm>
            <a:off x="3881233" y="1459684"/>
            <a:ext cx="2927759" cy="3276723"/>
          </a:xfrm>
          <a:prstGeom prst="rect">
            <a:avLst/>
          </a:prstGeom>
        </p:spPr>
      </p:pic>
      <p:sp>
        <p:nvSpPr>
          <p:cNvPr id="6" name="Line 20"/>
          <p:cNvSpPr>
            <a:spLocks noChangeShapeType="1"/>
          </p:cNvSpPr>
          <p:nvPr/>
        </p:nvSpPr>
        <p:spPr bwMode="auto">
          <a:xfrm flipV="1">
            <a:off x="4177717" y="4528365"/>
            <a:ext cx="375973" cy="102358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sv-SE"/>
          </a:p>
        </p:txBody>
      </p:sp>
      <p:sp>
        <p:nvSpPr>
          <p:cNvPr id="7" name="Line 20"/>
          <p:cNvSpPr>
            <a:spLocks noChangeShapeType="1"/>
          </p:cNvSpPr>
          <p:nvPr/>
        </p:nvSpPr>
        <p:spPr bwMode="auto">
          <a:xfrm flipV="1">
            <a:off x="5771626" y="3275129"/>
            <a:ext cx="469783" cy="70155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sv-SE"/>
          </a:p>
        </p:txBody>
      </p:sp>
      <p:sp>
        <p:nvSpPr>
          <p:cNvPr id="8" name="Line 20"/>
          <p:cNvSpPr>
            <a:spLocks noChangeShapeType="1"/>
          </p:cNvSpPr>
          <p:nvPr/>
        </p:nvSpPr>
        <p:spPr bwMode="auto">
          <a:xfrm flipH="1">
            <a:off x="6808992" y="2810312"/>
            <a:ext cx="355206" cy="83689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sv-S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Kapitel 4.</a:t>
            </a:r>
            <a:br>
              <a:rPr lang="sv-SE" dirty="0" smtClean="0"/>
            </a:br>
            <a:r>
              <a:rPr lang="sv-SE" dirty="0" smtClean="0"/>
              <a:t>Byte av pulsgivare, längdmätning. </a:t>
            </a:r>
            <a:endParaRPr lang="sv-SE" dirty="0"/>
          </a:p>
        </p:txBody>
      </p:sp>
      <p:pic>
        <p:nvPicPr>
          <p:cNvPr id="4" name="Picture 6" descr="Frlilagd_flytta_kabe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33541" y="1832077"/>
            <a:ext cx="5545138" cy="3687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752273" y="2903706"/>
            <a:ext cx="2667000" cy="1338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v-SE" sz="1800" dirty="0" smtClean="0"/>
              <a:t>Anslut kablarna i samma ordning som de satt på gamla givaren.</a:t>
            </a:r>
          </a:p>
          <a:p>
            <a:pPr>
              <a:spcBef>
                <a:spcPct val="50000"/>
              </a:spcBef>
            </a:pPr>
            <a:endParaRPr lang="sv-SE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Kapitel 4.</a:t>
            </a:r>
            <a:br>
              <a:rPr lang="sv-SE" dirty="0" smtClean="0"/>
            </a:br>
            <a:r>
              <a:rPr lang="sv-SE" dirty="0" smtClean="0"/>
              <a:t>Byte </a:t>
            </a:r>
            <a:r>
              <a:rPr lang="sv-SE" dirty="0"/>
              <a:t>av pulsgivare, längdmätning.</a:t>
            </a: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731742" y="3048638"/>
            <a:ext cx="297180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>
              <a:spcBef>
                <a:spcPct val="50000"/>
              </a:spcBef>
            </a:pPr>
            <a:r>
              <a:rPr lang="sv-SE" sz="1800" dirty="0" smtClean="0"/>
              <a:t>9.     Återmontera skyddslocket och montera tillbaka mäthjulsarmen i ramen.</a:t>
            </a:r>
            <a:endParaRPr lang="en-US" sz="1800" dirty="0">
              <a:latin typeface="Univers" pitchFamily="34" charset="0"/>
            </a:endParaRPr>
          </a:p>
        </p:txBody>
      </p:sp>
      <p:pic>
        <p:nvPicPr>
          <p:cNvPr id="5" name="Bildobjekt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31" t="2873" r="15622" b="6580"/>
          <a:stretch/>
        </p:blipFill>
        <p:spPr>
          <a:xfrm>
            <a:off x="3993902" y="1507017"/>
            <a:ext cx="5630157" cy="51566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Kapitel</a:t>
            </a:r>
            <a:r>
              <a:rPr lang="en-US" dirty="0" smtClean="0"/>
              <a:t> 1</a:t>
            </a:r>
            <a:br>
              <a:rPr lang="en-US" dirty="0" smtClean="0"/>
            </a:br>
            <a:r>
              <a:rPr lang="en-US" dirty="0" err="1" smtClean="0">
                <a:solidFill>
                  <a:schemeClr val="accent1"/>
                </a:solidFill>
              </a:rPr>
              <a:t>Serienumrets</a:t>
            </a:r>
            <a:r>
              <a:rPr lang="en-US" dirty="0" smtClean="0">
                <a:solidFill>
                  <a:schemeClr val="accent1"/>
                </a:solidFill>
              </a:rPr>
              <a:t> </a:t>
            </a:r>
            <a:r>
              <a:rPr lang="en-US" dirty="0" err="1" smtClean="0">
                <a:solidFill>
                  <a:schemeClr val="accent1"/>
                </a:solidFill>
              </a:rPr>
              <a:t>placering</a:t>
            </a:r>
            <a:endParaRPr lang="en-US" dirty="0" smtClean="0">
              <a:solidFill>
                <a:schemeClr val="accent1"/>
              </a:solidFill>
            </a:endParaRPr>
          </a:p>
        </p:txBody>
      </p:sp>
      <p:sp>
        <p:nvSpPr>
          <p:cNvPr id="25603" name="Text Placeholder 2"/>
          <p:cNvSpPr>
            <a:spLocks noGrp="1"/>
          </p:cNvSpPr>
          <p:nvPr>
            <p:ph type="body" sz="half" idx="1"/>
          </p:nvPr>
        </p:nvSpPr>
        <p:spPr>
          <a:xfrm>
            <a:off x="3816350" y="1655763"/>
            <a:ext cx="6515100" cy="2413000"/>
          </a:xfrm>
        </p:spPr>
        <p:txBody>
          <a:bodyPr/>
          <a:lstStyle/>
          <a:p>
            <a:r>
              <a:rPr lang="sv-SE" dirty="0" smtClean="0"/>
              <a:t>En typskylt med aggregatets serienummer finns under huven på höger sida</a:t>
            </a:r>
            <a:endParaRPr lang="en-US" dirty="0" smtClean="0"/>
          </a:p>
        </p:txBody>
      </p:sp>
      <p:sp>
        <p:nvSpPr>
          <p:cNvPr id="25604" name="Content Placeholder 3"/>
          <p:cNvSpPr>
            <a:spLocks noGrp="1"/>
          </p:cNvSpPr>
          <p:nvPr>
            <p:ph sz="half" idx="2"/>
          </p:nvPr>
        </p:nvSpPr>
        <p:spPr>
          <a:xfrm>
            <a:off x="360363" y="1655763"/>
            <a:ext cx="3240087" cy="2413000"/>
          </a:xfrm>
        </p:spPr>
        <p:txBody>
          <a:bodyPr/>
          <a:lstStyle/>
          <a:p>
            <a:endParaRPr lang="en-US" smtClean="0"/>
          </a:p>
        </p:txBody>
      </p:sp>
      <p:sp>
        <p:nvSpPr>
          <p:cNvPr id="25605" name="Text Placeholder 4"/>
          <p:cNvSpPr>
            <a:spLocks noGrp="1"/>
          </p:cNvSpPr>
          <p:nvPr>
            <p:ph type="body" sz="half" idx="11"/>
          </p:nvPr>
        </p:nvSpPr>
        <p:spPr>
          <a:xfrm>
            <a:off x="3816350" y="4284663"/>
            <a:ext cx="6515100" cy="2411412"/>
          </a:xfrm>
        </p:spPr>
        <p:txBody>
          <a:bodyPr/>
          <a:lstStyle/>
          <a:p>
            <a:r>
              <a:rPr lang="sv-SE" sz="2000" dirty="0" smtClean="0"/>
              <a:t>Serienumret finns även instansat i ramen på höger sida, mellan axlarna för matarhjul och </a:t>
            </a:r>
            <a:r>
              <a:rPr lang="sv-SE" sz="2000" dirty="0" err="1" smtClean="0"/>
              <a:t>matarhjuls-cylinder</a:t>
            </a:r>
            <a:r>
              <a:rPr lang="sv-SE" sz="2000" dirty="0" smtClean="0"/>
              <a:t>. </a:t>
            </a:r>
            <a:endParaRPr lang="sv-SE" sz="2400" dirty="0" smtClean="0">
              <a:latin typeface="Times New Roman" pitchFamily="18" charset="0"/>
            </a:endParaRPr>
          </a:p>
          <a:p>
            <a:endParaRPr lang="en-US" sz="2000" dirty="0" smtClean="0">
              <a:latin typeface="Times New Roman" pitchFamily="18" charset="0"/>
            </a:endParaRPr>
          </a:p>
        </p:txBody>
      </p:sp>
      <p:sp>
        <p:nvSpPr>
          <p:cNvPr id="25606" name="Content Placeholder 5"/>
          <p:cNvSpPr>
            <a:spLocks noGrp="1"/>
          </p:cNvSpPr>
          <p:nvPr>
            <p:ph sz="half" idx="12"/>
          </p:nvPr>
        </p:nvSpPr>
        <p:spPr>
          <a:xfrm>
            <a:off x="360363" y="4284663"/>
            <a:ext cx="3240087" cy="2411412"/>
          </a:xfrm>
        </p:spPr>
        <p:txBody>
          <a:bodyPr/>
          <a:lstStyle/>
          <a:p>
            <a:endParaRPr lang="en-US" smtClean="0"/>
          </a:p>
        </p:txBody>
      </p:sp>
      <p:pic>
        <p:nvPicPr>
          <p:cNvPr id="25607" name="Picture 1043" descr="lserienumret"/>
          <p:cNvPicPr>
            <a:picLocks noChangeAspect="1" noChangeArrowheads="1"/>
          </p:cNvPicPr>
          <p:nvPr/>
        </p:nvPicPr>
        <p:blipFill>
          <a:blip r:embed="rId2"/>
          <a:srcRect l="8754" t="25116" r="11215" b="4562"/>
          <a:stretch>
            <a:fillRect/>
          </a:stretch>
        </p:blipFill>
        <p:spPr bwMode="auto">
          <a:xfrm>
            <a:off x="355600" y="1655763"/>
            <a:ext cx="3251200" cy="241776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</p:pic>
      <p:pic>
        <p:nvPicPr>
          <p:cNvPr id="25608" name="Picture 1045" descr="serienumret2 "/>
          <p:cNvPicPr>
            <a:picLocks noChangeAspect="1" noChangeArrowheads="1"/>
          </p:cNvPicPr>
          <p:nvPr/>
        </p:nvPicPr>
        <p:blipFill>
          <a:blip r:embed="rId3"/>
          <a:srcRect l="2122" t="11246" r="558" b="28854"/>
          <a:stretch>
            <a:fillRect/>
          </a:stretch>
        </p:blipFill>
        <p:spPr bwMode="auto">
          <a:xfrm>
            <a:off x="355600" y="4287838"/>
            <a:ext cx="3260725" cy="241776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</p:pic>
      <p:cxnSp>
        <p:nvCxnSpPr>
          <p:cNvPr id="12" name="Rak pil 11"/>
          <p:cNvCxnSpPr/>
          <p:nvPr/>
        </p:nvCxnSpPr>
        <p:spPr bwMode="auto">
          <a:xfrm flipH="1">
            <a:off x="1699591" y="4631635"/>
            <a:ext cx="2216426" cy="1202635"/>
          </a:xfrm>
          <a:prstGeom prst="straightConnector1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0" name="Rak pil 9"/>
          <p:cNvCxnSpPr/>
          <p:nvPr/>
        </p:nvCxnSpPr>
        <p:spPr bwMode="auto">
          <a:xfrm flipH="1">
            <a:off x="2201125" y="1978429"/>
            <a:ext cx="1689231" cy="516896"/>
          </a:xfrm>
          <a:prstGeom prst="straightConnector1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Kapitel 4.</a:t>
            </a:r>
            <a:br>
              <a:rPr lang="sv-SE" dirty="0" smtClean="0"/>
            </a:br>
            <a:r>
              <a:rPr lang="sv-SE" dirty="0" smtClean="0"/>
              <a:t>Byte av pulsgivare, diametermätning.</a:t>
            </a:r>
            <a:endParaRPr lang="sv-SE" dirty="0"/>
          </a:p>
        </p:txBody>
      </p:sp>
      <p:sp>
        <p:nvSpPr>
          <p:cNvPr id="4" name="textruta 3"/>
          <p:cNvSpPr txBox="1"/>
          <p:nvPr/>
        </p:nvSpPr>
        <p:spPr>
          <a:xfrm>
            <a:off x="426720" y="1889760"/>
            <a:ext cx="39116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000" dirty="0" smtClean="0"/>
              <a:t>Pulsgivarna för diametermätning är placerade i varsitt hus som sitter monterade på ramen bredvid infästningen för hjularmen. </a:t>
            </a:r>
            <a:br>
              <a:rPr lang="sv-SE" sz="2000" dirty="0" smtClean="0"/>
            </a:br>
            <a:r>
              <a:rPr lang="sv-SE" sz="2000" dirty="0" smtClean="0"/>
              <a:t>Pulsgivarens länkarm är sammankopplad med ett </a:t>
            </a:r>
            <a:r>
              <a:rPr lang="sv-SE" sz="2000" dirty="0" err="1" smtClean="0"/>
              <a:t>paralellstag</a:t>
            </a:r>
            <a:r>
              <a:rPr lang="sv-SE" sz="2000" dirty="0" smtClean="0"/>
              <a:t> till hjularmen.</a:t>
            </a:r>
            <a:endParaRPr lang="sv-SE" sz="2000" dirty="0"/>
          </a:p>
        </p:txBody>
      </p:sp>
      <p:pic>
        <p:nvPicPr>
          <p:cNvPr id="6" name="Bildobjekt 5" descr="Kopia av Diameterhus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5366" y="1401419"/>
            <a:ext cx="4025348" cy="3071946"/>
          </a:xfrm>
          <a:prstGeom prst="rect">
            <a:avLst/>
          </a:prstGeom>
        </p:spPr>
      </p:pic>
      <p:pic>
        <p:nvPicPr>
          <p:cNvPr id="5" name="Bildobjekt 4" descr="Diameterhus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381" y="4482123"/>
            <a:ext cx="5385904" cy="2587315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Kapitel 4.</a:t>
            </a:r>
            <a:br>
              <a:rPr lang="sv-SE" dirty="0" smtClean="0"/>
            </a:br>
            <a:r>
              <a:rPr lang="sv-SE" dirty="0" smtClean="0"/>
              <a:t>Byte av pulsgivare, diametermätning.</a:t>
            </a:r>
            <a:endParaRPr lang="sv-SE" dirty="0"/>
          </a:p>
        </p:txBody>
      </p:sp>
      <p:pic>
        <p:nvPicPr>
          <p:cNvPr id="13" name="Bildobjekt 12" descr="Diameterhus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4557" y="1471029"/>
            <a:ext cx="5685182" cy="4710369"/>
          </a:xfrm>
          <a:prstGeom prst="rect">
            <a:avLst/>
          </a:prstGeom>
        </p:spPr>
      </p:pic>
      <p:sp>
        <p:nvSpPr>
          <p:cNvPr id="17" name="textruta 16"/>
          <p:cNvSpPr txBox="1"/>
          <p:nvPr/>
        </p:nvSpPr>
        <p:spPr>
          <a:xfrm>
            <a:off x="278296" y="1679713"/>
            <a:ext cx="3717234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000" dirty="0" smtClean="0"/>
              <a:t>För korrekt diametermätning är det viktigt att vid byte av pulsgivare kontrollera </a:t>
            </a:r>
            <a:r>
              <a:rPr lang="sv-SE" sz="2000" dirty="0" err="1" smtClean="0"/>
              <a:t>shimsning</a:t>
            </a:r>
            <a:r>
              <a:rPr lang="sv-SE" sz="2000" dirty="0" smtClean="0"/>
              <a:t> av medbringaren och parallellstagets tillhörande länklager.</a:t>
            </a:r>
          </a:p>
          <a:p>
            <a:r>
              <a:rPr lang="sv-SE" sz="2000" dirty="0" err="1" smtClean="0"/>
              <a:t>Shims</a:t>
            </a:r>
            <a:r>
              <a:rPr lang="sv-SE" sz="2000" dirty="0" smtClean="0"/>
              <a:t> ska monteras på båda sidor av de båda glidlagren.</a:t>
            </a:r>
          </a:p>
          <a:p>
            <a:r>
              <a:rPr lang="sv-SE" sz="2000" dirty="0" smtClean="0"/>
              <a:t>Se till att låsskruvarna som håller pulsgivaren är åtdragna.</a:t>
            </a:r>
          </a:p>
          <a:p>
            <a:endParaRPr lang="sv-SE" sz="2000" dirty="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Kapitel 4.</a:t>
            </a:r>
            <a:br>
              <a:rPr lang="sv-SE" dirty="0" smtClean="0"/>
            </a:br>
            <a:r>
              <a:rPr lang="sv-SE" dirty="0" smtClean="0"/>
              <a:t>Kontroll av sensor – ”såg hemma”.</a:t>
            </a:r>
            <a:endParaRPr lang="sv-SE" dirty="0"/>
          </a:p>
        </p:txBody>
      </p:sp>
      <p:pic>
        <p:nvPicPr>
          <p:cNvPr id="6" name="Bildobjekt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525" y="1756482"/>
            <a:ext cx="7877175" cy="292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007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Kapitel 4.</a:t>
            </a:r>
            <a:br>
              <a:rPr lang="sv-SE" dirty="0" smtClean="0"/>
            </a:br>
            <a:r>
              <a:rPr lang="sv-SE" dirty="0" smtClean="0"/>
              <a:t>Kontroll av sensor – ”såg hemma”.</a:t>
            </a:r>
            <a:endParaRPr lang="sv-SE" dirty="0"/>
          </a:p>
        </p:txBody>
      </p:sp>
      <p:pic>
        <p:nvPicPr>
          <p:cNvPr id="3" name="Picture 6" descr="Frilagd_matning_NEllada_Cabswin_11_jord"/>
          <p:cNvPicPr>
            <a:picLocks noChangeAspect="1" noChangeArrowheads="1"/>
          </p:cNvPicPr>
          <p:nvPr/>
        </p:nvPicPr>
        <p:blipFill>
          <a:blip r:embed="rId2"/>
          <a:srcRect t="33723" b="10834"/>
          <a:stretch>
            <a:fillRect/>
          </a:stretch>
        </p:blipFill>
        <p:spPr bwMode="auto">
          <a:xfrm>
            <a:off x="5719593" y="1410983"/>
            <a:ext cx="3168650" cy="264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7" descr="Frilagd_matning_NEllada_Cabswin_11_15"/>
          <p:cNvPicPr>
            <a:picLocks noChangeAspect="1" noChangeArrowheads="1"/>
          </p:cNvPicPr>
          <p:nvPr/>
        </p:nvPicPr>
        <p:blipFill>
          <a:blip r:embed="rId3"/>
          <a:srcRect t="28258" b="5891"/>
          <a:stretch>
            <a:fillRect/>
          </a:stretch>
        </p:blipFill>
        <p:spPr bwMode="auto">
          <a:xfrm>
            <a:off x="6026082" y="4135944"/>
            <a:ext cx="2808288" cy="278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671006" y="1611921"/>
            <a:ext cx="4968875" cy="477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>
              <a:spcBef>
                <a:spcPct val="50000"/>
              </a:spcBef>
              <a:buFontTx/>
              <a:buAutoNum type="arabicPeriod"/>
            </a:pPr>
            <a:r>
              <a:rPr lang="sv-SE" sz="1600" dirty="0" smtClean="0"/>
              <a:t>Ställ funktionsväljaren på mätområde 200VDC.</a:t>
            </a:r>
          </a:p>
          <a:p>
            <a:pPr marL="457200" indent="-457200">
              <a:spcBef>
                <a:spcPct val="50000"/>
              </a:spcBef>
              <a:buFontTx/>
              <a:buAutoNum type="arabicPeriod"/>
            </a:pPr>
            <a:r>
              <a:rPr lang="sv-SE" sz="1600" dirty="0" smtClean="0"/>
              <a:t>Starta datorn.</a:t>
            </a:r>
          </a:p>
          <a:p>
            <a:pPr marL="457200" indent="-457200">
              <a:spcBef>
                <a:spcPct val="50000"/>
              </a:spcBef>
              <a:buFontTx/>
              <a:buAutoNum type="arabicPeriod"/>
            </a:pPr>
            <a:r>
              <a:rPr lang="sv-SE" sz="1600" dirty="0" smtClean="0"/>
              <a:t>Kontrollera att svärdet är i ”hemmaläget”.</a:t>
            </a:r>
          </a:p>
          <a:p>
            <a:pPr marL="457200" indent="-457200">
              <a:spcBef>
                <a:spcPct val="50000"/>
              </a:spcBef>
              <a:buFontTx/>
              <a:buAutoNum type="arabicPeriod"/>
            </a:pPr>
            <a:r>
              <a:rPr lang="sv-SE" sz="1600" dirty="0" smtClean="0"/>
              <a:t>Anslut multimeterns röda kabel till kabel 11 i aggregatets nedre </a:t>
            </a:r>
            <a:r>
              <a:rPr lang="sv-SE" sz="1600" dirty="0" err="1" smtClean="0"/>
              <a:t>ellåda</a:t>
            </a:r>
            <a:r>
              <a:rPr lang="sv-SE" sz="1600" dirty="0" smtClean="0"/>
              <a:t> (matningsspänning).</a:t>
            </a:r>
          </a:p>
          <a:p>
            <a:pPr marL="457200" indent="-457200">
              <a:spcBef>
                <a:spcPct val="50000"/>
              </a:spcBef>
              <a:buFontTx/>
              <a:buAutoNum type="arabicPeriod"/>
            </a:pPr>
            <a:r>
              <a:rPr lang="sv-SE" sz="1600" dirty="0" smtClean="0"/>
              <a:t>Anslut den svarta kabeln till jord, detta för att se om matningsspänning finns ner till givaren från box/övre </a:t>
            </a:r>
            <a:r>
              <a:rPr lang="sv-SE" sz="1600" dirty="0" err="1" smtClean="0"/>
              <a:t>ellåda</a:t>
            </a:r>
            <a:r>
              <a:rPr lang="sv-SE" sz="1600" dirty="0" smtClean="0"/>
              <a:t>. Om inte, gör samma mätning i övre </a:t>
            </a:r>
            <a:r>
              <a:rPr lang="sv-SE" sz="1600" dirty="0" err="1" smtClean="0"/>
              <a:t>ellådan/boxen</a:t>
            </a:r>
            <a:r>
              <a:rPr lang="sv-SE" sz="1600" dirty="0" smtClean="0"/>
              <a:t>. På Dasa4/CABSWin, dela kontakten och mät direkt på stiften (+ stift 1 och jord stift 2). Om ingen matningsspänning finns här heller är förmodligen box/krankabel defekt. För LM500 </a:t>
            </a:r>
          </a:p>
          <a:p>
            <a:pPr marL="457200" indent="-457200">
              <a:spcBef>
                <a:spcPct val="50000"/>
              </a:spcBef>
              <a:buFontTx/>
              <a:buAutoNum type="arabicPeriod"/>
            </a:pPr>
            <a:r>
              <a:rPr lang="sv-SE" sz="1600" dirty="0" smtClean="0"/>
              <a:t>Om matningsspänning finns till nedre </a:t>
            </a:r>
            <a:r>
              <a:rPr lang="sv-SE" sz="1600" dirty="0" err="1" smtClean="0"/>
              <a:t>ellåda</a:t>
            </a:r>
            <a:r>
              <a:rPr lang="sv-SE" sz="1600" dirty="0" smtClean="0"/>
              <a:t> mät mellan kabel 11 och 15.</a:t>
            </a:r>
          </a:p>
          <a:p>
            <a:pPr marL="457200" indent="-457200" algn="l">
              <a:spcBef>
                <a:spcPct val="50000"/>
              </a:spcBef>
              <a:buFontTx/>
              <a:buAutoNum type="arabicPeriod"/>
            </a:pPr>
            <a:endParaRPr lang="en-US" sz="1600" dirty="0">
              <a:latin typeface="Univer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Kapitel 4.</a:t>
            </a:r>
            <a:br>
              <a:rPr lang="sv-SE" dirty="0" smtClean="0"/>
            </a:br>
            <a:r>
              <a:rPr lang="sv-SE" dirty="0" smtClean="0"/>
              <a:t>Kontroll </a:t>
            </a:r>
            <a:r>
              <a:rPr lang="sv-SE" dirty="0"/>
              <a:t>av sensor – ”såg hemma”.</a:t>
            </a:r>
          </a:p>
        </p:txBody>
      </p:sp>
      <p:pic>
        <p:nvPicPr>
          <p:cNvPr id="3" name="Picture 2" descr="Frilagd_matning_NEllada_Cabswin_11_15"/>
          <p:cNvPicPr>
            <a:picLocks noChangeAspect="1" noChangeArrowheads="1"/>
          </p:cNvPicPr>
          <p:nvPr/>
        </p:nvPicPr>
        <p:blipFill>
          <a:blip r:embed="rId2"/>
          <a:srcRect t="28258" b="5891"/>
          <a:stretch>
            <a:fillRect/>
          </a:stretch>
        </p:blipFill>
        <p:spPr bwMode="auto">
          <a:xfrm>
            <a:off x="4962997" y="2266105"/>
            <a:ext cx="3960813" cy="3929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403563" y="2286473"/>
            <a:ext cx="3887788" cy="341632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>
              <a:spcBef>
                <a:spcPct val="50000"/>
              </a:spcBef>
              <a:buFontTx/>
              <a:buAutoNum type="arabicPeriod" startAt="6"/>
            </a:pPr>
            <a:r>
              <a:rPr lang="sv-SE" sz="1600" dirty="0" smtClean="0"/>
              <a:t>Läs av multimetern!</a:t>
            </a:r>
            <a:br>
              <a:rPr lang="sv-SE" sz="1600" dirty="0" smtClean="0"/>
            </a:br>
            <a:r>
              <a:rPr lang="sv-SE" sz="1600" dirty="0" smtClean="0"/>
              <a:t>Med svärdet i hemma läge: 23-28 V.</a:t>
            </a:r>
            <a:br>
              <a:rPr lang="sv-SE" sz="1600" dirty="0" smtClean="0"/>
            </a:br>
            <a:r>
              <a:rPr lang="sv-SE" sz="1600" dirty="0" smtClean="0"/>
              <a:t>Dra ut svärdet en bit (så att sensorn tappar kontakten med magneten). Värdet skall då ändras till ca: 0-2 V. Om inte så är givaren trasig.</a:t>
            </a:r>
          </a:p>
          <a:p>
            <a:pPr marL="457200" indent="-457200">
              <a:spcBef>
                <a:spcPct val="50000"/>
              </a:spcBef>
              <a:buFontTx/>
              <a:buAutoNum type="arabicPeriod" startAt="6"/>
            </a:pPr>
            <a:r>
              <a:rPr lang="sv-SE" sz="1600" dirty="0" smtClean="0"/>
              <a:t>Återmontera locket till nedre </a:t>
            </a:r>
            <a:r>
              <a:rPr lang="sv-SE" sz="1600" dirty="0" err="1" smtClean="0"/>
              <a:t>ellådan</a:t>
            </a:r>
            <a:r>
              <a:rPr lang="sv-SE" sz="1600" dirty="0" smtClean="0"/>
              <a:t>, mät sedan i andra änden av kabeln alltså i övre </a:t>
            </a:r>
            <a:r>
              <a:rPr lang="sv-SE" sz="1600" dirty="0" err="1" smtClean="0"/>
              <a:t>ellådan/boxen</a:t>
            </a:r>
            <a:r>
              <a:rPr lang="sv-SE" sz="1600" dirty="0" smtClean="0"/>
              <a:t>. Detta för att se om felet sitter i kabeln mellan övre/nedre </a:t>
            </a:r>
            <a:r>
              <a:rPr lang="sv-SE" sz="1600" dirty="0" err="1" smtClean="0"/>
              <a:t>ellåda</a:t>
            </a:r>
            <a:r>
              <a:rPr lang="sv-SE" sz="1600" dirty="0" smtClean="0"/>
              <a:t>.</a:t>
            </a:r>
            <a:endParaRPr lang="en-US" sz="1600" dirty="0">
              <a:latin typeface="Univer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Kapitel 4.</a:t>
            </a:r>
            <a:br>
              <a:rPr lang="sv-SE" dirty="0" smtClean="0"/>
            </a:br>
            <a:r>
              <a:rPr lang="sv-SE" dirty="0" smtClean="0"/>
              <a:t>Kontroll av magnetgivare för ”såg hemma”.</a:t>
            </a:r>
            <a:endParaRPr lang="sv-SE" dirty="0"/>
          </a:p>
        </p:txBody>
      </p:sp>
      <p:pic>
        <p:nvPicPr>
          <p:cNvPr id="3" name="Picture 3" descr="magnetgivare_saghemma_v,3"/>
          <p:cNvPicPr>
            <a:picLocks noChangeAspect="1" noChangeArrowheads="1"/>
          </p:cNvPicPr>
          <p:nvPr/>
        </p:nvPicPr>
        <p:blipFill>
          <a:blip r:embed="rId2"/>
          <a:srcRect t="2545" b="10948"/>
          <a:stretch>
            <a:fillRect/>
          </a:stretch>
        </p:blipFill>
        <p:spPr bwMode="auto">
          <a:xfrm>
            <a:off x="4752870" y="1599154"/>
            <a:ext cx="2707490" cy="209396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4" name="Picture 7" descr="Matning_kontakt_cabswi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78821" y="1613508"/>
            <a:ext cx="3083950" cy="205253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5" name="Picture 9" descr="pulsgivare_langdmatning-v,2"/>
          <p:cNvPicPr>
            <a:picLocks noChangeAspect="1" noChangeArrowheads="1"/>
          </p:cNvPicPr>
          <p:nvPr/>
        </p:nvPicPr>
        <p:blipFill>
          <a:blip r:embed="rId4"/>
          <a:srcRect t="14934"/>
          <a:stretch>
            <a:fillRect/>
          </a:stretch>
        </p:blipFill>
        <p:spPr bwMode="auto">
          <a:xfrm>
            <a:off x="7586504" y="3940666"/>
            <a:ext cx="2977599" cy="20672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308160" y="1618638"/>
            <a:ext cx="4176713" cy="255454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>
              <a:spcBef>
                <a:spcPct val="50000"/>
              </a:spcBef>
              <a:buFontTx/>
              <a:buAutoNum type="arabicPeriod" startAt="8"/>
            </a:pPr>
            <a:r>
              <a:rPr lang="sv-SE" sz="1600" dirty="0" smtClean="0"/>
              <a:t>På alla system utom CABSWin/Dasa4, mät mellan kabel 11 och 15. På CABSWin/Dasa4, dela kontakten för att mäta direkt på stiften 1 och 2 (4). Med svärdet i hemma läge: 23-28 V.</a:t>
            </a:r>
            <a:br>
              <a:rPr lang="sv-SE" sz="1600" dirty="0" smtClean="0"/>
            </a:br>
            <a:r>
              <a:rPr lang="sv-SE" sz="1600" dirty="0" smtClean="0"/>
              <a:t>Dra ut svärdet en bit (så att sensorn tappar kontakten med magneten). Värdet skall då ändras till ca: 0-2 V. Om inte så är förmodligen boxen/kontakten defekt.</a:t>
            </a:r>
            <a:endParaRPr lang="sv-SE" sz="1600" dirty="0"/>
          </a:p>
        </p:txBody>
      </p:sp>
      <p:pic>
        <p:nvPicPr>
          <p:cNvPr id="209921" name="Picture 1" descr="C:\Documents and Settings\maan\Mina dokument\Dumpfiler\Hirschman kontakt givare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90879" y="4157483"/>
            <a:ext cx="3412347" cy="190431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</p:pic>
      <p:sp>
        <p:nvSpPr>
          <p:cNvPr id="9" name="textruta 8"/>
          <p:cNvSpPr txBox="1"/>
          <p:nvPr/>
        </p:nvSpPr>
        <p:spPr>
          <a:xfrm>
            <a:off x="2079175" y="5719016"/>
            <a:ext cx="760163" cy="338554"/>
          </a:xfrm>
          <a:prstGeom prst="rect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sv-SE" sz="1600" dirty="0" smtClean="0"/>
              <a:t>DASA</a:t>
            </a:r>
            <a:endParaRPr lang="sv-SE" sz="1600" dirty="0"/>
          </a:p>
        </p:txBody>
      </p:sp>
      <p:pic>
        <p:nvPicPr>
          <p:cNvPr id="10" name="Picture 1" descr="C:\Documents and Settings\maan\Mina dokument\Dumpfiler\Såg inkoppling LM500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642117" y="6132569"/>
            <a:ext cx="4924425" cy="1133475"/>
          </a:xfrm>
          <a:prstGeom prst="rect">
            <a:avLst/>
          </a:prstGeom>
          <a:noFill/>
        </p:spPr>
      </p:pic>
      <p:sp>
        <p:nvSpPr>
          <p:cNvPr id="11" name="textruta 10"/>
          <p:cNvSpPr txBox="1"/>
          <p:nvPr/>
        </p:nvSpPr>
        <p:spPr>
          <a:xfrm>
            <a:off x="4627086" y="5860614"/>
            <a:ext cx="980501" cy="276999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sv-SE" sz="1200" dirty="0" smtClean="0"/>
              <a:t>Anslutning</a:t>
            </a:r>
            <a:endParaRPr lang="sv-SE" sz="1200" dirty="0"/>
          </a:p>
        </p:txBody>
      </p:sp>
      <p:sp>
        <p:nvSpPr>
          <p:cNvPr id="12" name="textruta 11"/>
          <p:cNvSpPr txBox="1"/>
          <p:nvPr/>
        </p:nvSpPr>
        <p:spPr>
          <a:xfrm>
            <a:off x="6154597" y="5708214"/>
            <a:ext cx="732583" cy="461665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sv-SE" sz="1200" dirty="0" smtClean="0"/>
              <a:t>Kontakt på LHM</a:t>
            </a:r>
            <a:endParaRPr lang="sv-SE" sz="1200" dirty="0"/>
          </a:p>
        </p:txBody>
      </p:sp>
      <p:sp>
        <p:nvSpPr>
          <p:cNvPr id="13" name="textruta 12"/>
          <p:cNvSpPr txBox="1"/>
          <p:nvPr/>
        </p:nvSpPr>
        <p:spPr>
          <a:xfrm>
            <a:off x="6927773" y="5682867"/>
            <a:ext cx="673866" cy="46166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sv-SE" sz="1200" dirty="0" smtClean="0"/>
              <a:t>Stift i kontakt</a:t>
            </a:r>
            <a:endParaRPr lang="sv-SE" sz="1200" dirty="0"/>
          </a:p>
        </p:txBody>
      </p:sp>
      <p:sp>
        <p:nvSpPr>
          <p:cNvPr id="14" name="textruta 13"/>
          <p:cNvSpPr txBox="1"/>
          <p:nvPr/>
        </p:nvSpPr>
        <p:spPr>
          <a:xfrm>
            <a:off x="4660134" y="5497417"/>
            <a:ext cx="881349" cy="33855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sv-SE" sz="1600" dirty="0" smtClean="0"/>
              <a:t>LM500</a:t>
            </a:r>
            <a:endParaRPr lang="sv-SE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Kapitel 4.</a:t>
            </a:r>
            <a:br>
              <a:rPr lang="sv-SE" dirty="0" smtClean="0"/>
            </a:br>
            <a:r>
              <a:rPr lang="sv-SE" dirty="0" smtClean="0"/>
              <a:t>Kontroll av magnetgivare för ”kapkontroll”.</a:t>
            </a:r>
            <a:endParaRPr lang="sv-SE" dirty="0"/>
          </a:p>
        </p:txBody>
      </p:sp>
      <p:pic>
        <p:nvPicPr>
          <p:cNvPr id="3" name="Picture 6" descr="Frilagd_matning_NEllada_Cabswin_11_jord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6032430" y="1560243"/>
            <a:ext cx="2968089" cy="264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8" descr="Frilagd_matning_NEllada_Cabswin_11_16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6246780" y="4232552"/>
            <a:ext cx="2881313" cy="2531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774666" y="1595809"/>
            <a:ext cx="4968875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>
              <a:spcBef>
                <a:spcPct val="50000"/>
              </a:spcBef>
              <a:buFontTx/>
              <a:buAutoNum type="arabicPeriod"/>
            </a:pPr>
            <a:r>
              <a:rPr lang="sv-SE" sz="1600" dirty="0" smtClean="0"/>
              <a:t>Ställ multimeterns funktionsväljare på mätområde 200VDC.</a:t>
            </a:r>
          </a:p>
          <a:p>
            <a:pPr marL="457200" indent="-457200">
              <a:spcBef>
                <a:spcPct val="50000"/>
              </a:spcBef>
              <a:buFontTx/>
              <a:buAutoNum type="arabicPeriod"/>
            </a:pPr>
            <a:r>
              <a:rPr lang="sv-SE" sz="1600" dirty="0" smtClean="0"/>
              <a:t>Starta datorn.</a:t>
            </a:r>
          </a:p>
          <a:p>
            <a:pPr marL="457200" indent="-457200">
              <a:spcBef>
                <a:spcPct val="50000"/>
              </a:spcBef>
              <a:buFontTx/>
              <a:buAutoNum type="arabicPeriod"/>
            </a:pPr>
            <a:r>
              <a:rPr lang="sv-SE" sz="1600" dirty="0" smtClean="0"/>
              <a:t>Anslut multimeterns röda kabel till kabel 11 i aggregatet (matningsspänning).</a:t>
            </a:r>
          </a:p>
          <a:p>
            <a:pPr marL="457200" indent="-457200">
              <a:spcBef>
                <a:spcPct val="50000"/>
              </a:spcBef>
              <a:buFontTx/>
              <a:buAutoNum type="arabicPeriod"/>
            </a:pPr>
            <a:r>
              <a:rPr lang="sv-SE" sz="1600" dirty="0" smtClean="0"/>
              <a:t>Anslut den svarta kabeln till jord, detta för att se om matningsspänning finns ner till givaren från box/övre </a:t>
            </a:r>
            <a:r>
              <a:rPr lang="sv-SE" sz="1600" dirty="0" err="1" smtClean="0"/>
              <a:t>ellåda</a:t>
            </a:r>
            <a:r>
              <a:rPr lang="sv-SE" sz="1600" dirty="0" smtClean="0"/>
              <a:t>. Om inte, gör samma mätning i övre </a:t>
            </a:r>
            <a:r>
              <a:rPr lang="sv-SE" sz="1600" dirty="0" err="1" smtClean="0"/>
              <a:t>ellådan/boxen</a:t>
            </a:r>
            <a:r>
              <a:rPr lang="sv-SE" sz="1600" dirty="0" smtClean="0"/>
              <a:t>. På Dasa4/CABSWin, dela kontakten och mät direkt på stift 1 och 2. Om ingen matningsspänning finns här heller är förmodligen box/krankabel defekt.</a:t>
            </a:r>
            <a:endParaRPr lang="en-US" sz="1600" dirty="0" smtClean="0"/>
          </a:p>
          <a:p>
            <a:pPr marL="457200" indent="-457200">
              <a:spcBef>
                <a:spcPct val="50000"/>
              </a:spcBef>
              <a:buFontTx/>
              <a:buAutoNum type="arabicPeriod"/>
            </a:pPr>
            <a:r>
              <a:rPr lang="sv-SE" sz="1600" dirty="0" smtClean="0"/>
              <a:t>Om matningsspänning finns till nedre </a:t>
            </a:r>
            <a:r>
              <a:rPr lang="sv-SE" sz="1600" dirty="0" err="1" smtClean="0"/>
              <a:t>ellåda</a:t>
            </a:r>
            <a:r>
              <a:rPr lang="sv-SE" sz="1600" dirty="0" smtClean="0"/>
              <a:t> mät mellan kabel 11 och 16.</a:t>
            </a:r>
          </a:p>
          <a:p>
            <a:pPr marL="457200" indent="-457200" algn="l">
              <a:spcBef>
                <a:spcPct val="50000"/>
              </a:spcBef>
              <a:buFontTx/>
              <a:buAutoNum type="arabicPeriod"/>
            </a:pPr>
            <a:endParaRPr lang="en-US" sz="1600" dirty="0">
              <a:latin typeface="Univer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Kapitel 4.</a:t>
            </a:r>
            <a:br>
              <a:rPr lang="sv-SE" dirty="0" smtClean="0"/>
            </a:br>
            <a:r>
              <a:rPr lang="sv-SE" dirty="0" smtClean="0"/>
              <a:t>Kontroll av magnetgivare för ”kapkontroll”.</a:t>
            </a:r>
            <a:endParaRPr lang="sv-SE" dirty="0"/>
          </a:p>
        </p:txBody>
      </p:sp>
      <p:pic>
        <p:nvPicPr>
          <p:cNvPr id="3" name="Picture 3" descr="såg hemma"/>
          <p:cNvPicPr>
            <a:picLocks noChangeAspect="1" noChangeArrowheads="1"/>
          </p:cNvPicPr>
          <p:nvPr/>
        </p:nvPicPr>
        <p:blipFill>
          <a:blip r:embed="rId2" cstate="print"/>
          <a:srcRect l="18449" t="24600" r="18449" b="15576"/>
          <a:stretch>
            <a:fillRect/>
          </a:stretch>
        </p:blipFill>
        <p:spPr bwMode="auto">
          <a:xfrm>
            <a:off x="4627168" y="1716931"/>
            <a:ext cx="5721441" cy="40710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395288" y="1989138"/>
            <a:ext cx="4114800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>
              <a:spcBef>
                <a:spcPct val="50000"/>
              </a:spcBef>
              <a:buFontTx/>
              <a:buAutoNum type="arabicPeriod" startAt="6"/>
            </a:pPr>
            <a:r>
              <a:rPr lang="en-US" sz="1600" dirty="0" err="1" smtClean="0"/>
              <a:t>Dra</a:t>
            </a:r>
            <a:r>
              <a:rPr lang="en-US" sz="1600" dirty="0" smtClean="0"/>
              <a:t> </a:t>
            </a:r>
            <a:r>
              <a:rPr lang="en-US" sz="1600" dirty="0" err="1" smtClean="0"/>
              <a:t>ut</a:t>
            </a:r>
            <a:r>
              <a:rPr lang="en-US" sz="1600" dirty="0" smtClean="0"/>
              <a:t> </a:t>
            </a:r>
            <a:r>
              <a:rPr lang="en-US" sz="1600" dirty="0" err="1" smtClean="0"/>
              <a:t>sågsvärdet</a:t>
            </a:r>
            <a:r>
              <a:rPr lang="en-US" sz="1600" dirty="0" smtClean="0"/>
              <a:t> </a:t>
            </a:r>
            <a:r>
              <a:rPr lang="en-US" sz="1600" dirty="0" err="1" smtClean="0"/>
              <a:t>sakta</a:t>
            </a:r>
            <a:r>
              <a:rPr lang="en-US" sz="1600" dirty="0" smtClean="0"/>
              <a:t> </a:t>
            </a:r>
            <a:r>
              <a:rPr lang="en-US" sz="1600" dirty="0" err="1" smtClean="0"/>
              <a:t>för</a:t>
            </a:r>
            <a:r>
              <a:rPr lang="en-US" sz="1600" dirty="0" smtClean="0"/>
              <a:t> hand.  </a:t>
            </a:r>
            <a:r>
              <a:rPr lang="en-US" sz="1600" dirty="0" err="1" smtClean="0"/>
              <a:t>Använd</a:t>
            </a:r>
            <a:r>
              <a:rPr lang="en-US" sz="1600" dirty="0" smtClean="0"/>
              <a:t> </a:t>
            </a:r>
            <a:r>
              <a:rPr lang="en-US" sz="1600" dirty="0" err="1" smtClean="0"/>
              <a:t>handskar</a:t>
            </a:r>
            <a:r>
              <a:rPr lang="en-US" sz="1600" dirty="0" smtClean="0"/>
              <a:t>! </a:t>
            </a:r>
            <a:r>
              <a:rPr lang="sv-SE" sz="1600" dirty="0" smtClean="0"/>
              <a:t>Det visade värdet skall växla mellan ca. 0-2 V och 20-24V. Om inte, är förmodligen givaren defekt.</a:t>
            </a:r>
          </a:p>
          <a:p>
            <a:pPr marL="457200" indent="-457200">
              <a:spcBef>
                <a:spcPct val="50000"/>
              </a:spcBef>
              <a:buFontTx/>
              <a:buAutoNum type="arabicPeriod" startAt="6"/>
            </a:pPr>
            <a:r>
              <a:rPr lang="sv-SE" sz="1600" dirty="0" smtClean="0"/>
              <a:t>Återmontera locket till nedre </a:t>
            </a:r>
            <a:r>
              <a:rPr lang="sv-SE" sz="1600" dirty="0" err="1" smtClean="0"/>
              <a:t>ellådan</a:t>
            </a:r>
            <a:r>
              <a:rPr lang="sv-SE" sz="1600" dirty="0" smtClean="0"/>
              <a:t>, mät sedan i andra änden av kabeln alltså i övre </a:t>
            </a:r>
            <a:r>
              <a:rPr lang="sv-SE" sz="1600" dirty="0" err="1" smtClean="0"/>
              <a:t>ellådan/boxen</a:t>
            </a:r>
            <a:r>
              <a:rPr lang="sv-SE" sz="1600" dirty="0" smtClean="0"/>
              <a:t>. Detta för att se om felet sitter i kabeln mellan övre/nedre </a:t>
            </a:r>
            <a:r>
              <a:rPr lang="sv-SE" sz="1600" dirty="0" err="1" smtClean="0"/>
              <a:t>ellåda</a:t>
            </a:r>
            <a:r>
              <a:rPr lang="sv-SE" sz="1600" dirty="0" smtClean="0"/>
              <a:t>.</a:t>
            </a:r>
            <a:endParaRPr lang="en-US" sz="1600" dirty="0">
              <a:latin typeface="Univer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Kapitel 4.</a:t>
            </a:r>
            <a:br>
              <a:rPr lang="sv-SE" dirty="0" smtClean="0"/>
            </a:br>
            <a:r>
              <a:rPr lang="sv-SE" dirty="0" smtClean="0"/>
              <a:t>Kontroll av magnetgivare för ”kapkontroll”.</a:t>
            </a:r>
            <a:endParaRPr lang="sv-SE" dirty="0"/>
          </a:p>
        </p:txBody>
      </p:sp>
      <p:pic>
        <p:nvPicPr>
          <p:cNvPr id="3" name="Picture 6" descr="magnetgivare_saghemma_v,3"/>
          <p:cNvPicPr>
            <a:picLocks noChangeAspect="1" noChangeArrowheads="1"/>
          </p:cNvPicPr>
          <p:nvPr/>
        </p:nvPicPr>
        <p:blipFill>
          <a:blip r:embed="rId2"/>
          <a:srcRect t="2545" b="10948"/>
          <a:stretch>
            <a:fillRect/>
          </a:stretch>
        </p:blipFill>
        <p:spPr bwMode="auto">
          <a:xfrm>
            <a:off x="6724157" y="1481132"/>
            <a:ext cx="2607012" cy="201625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4" name="Picture 7" descr="Matning_kontakt_cabswi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13960" y="3548008"/>
            <a:ext cx="2618024" cy="174243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5" name="Picture 8" descr="pulsgivare_langdmatning-v,2"/>
          <p:cNvPicPr>
            <a:picLocks noChangeAspect="1" noChangeArrowheads="1"/>
          </p:cNvPicPr>
          <p:nvPr/>
        </p:nvPicPr>
        <p:blipFill>
          <a:blip r:embed="rId4"/>
          <a:srcRect t="14934"/>
          <a:stretch>
            <a:fillRect/>
          </a:stretch>
        </p:blipFill>
        <p:spPr bwMode="auto">
          <a:xfrm>
            <a:off x="5466943" y="5292695"/>
            <a:ext cx="2638257" cy="183167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577535" y="1405094"/>
            <a:ext cx="41148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>
              <a:spcBef>
                <a:spcPct val="50000"/>
              </a:spcBef>
              <a:buFontTx/>
              <a:buAutoNum type="arabicPeriod" startAt="8"/>
            </a:pPr>
            <a:r>
              <a:rPr lang="sv-SE" sz="1600" dirty="0" smtClean="0"/>
              <a:t>På alla system utom CABSWin/Dasa4, mät mellan kabel 11 och 16. På CABSWin/Dasa4, dela kontakten för att mäta direkt på stift 1 och 4. Dra ut sågsvärdet sakta för hand.  Använd handskar! Det visade värdet skall växla mellan ca. 0-2 V och 20-24V. Om inte så är förmodligen boxen/krankabeln eller dylikt defekt.</a:t>
            </a:r>
            <a:endParaRPr lang="sv-SE" sz="1600" dirty="0"/>
          </a:p>
        </p:txBody>
      </p:sp>
      <p:pic>
        <p:nvPicPr>
          <p:cNvPr id="7" name="Picture 1" descr="C:\Documents and Settings\maan\Mina dokument\Dumpfiler\Hirschman kontakt givare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77668" y="5187679"/>
            <a:ext cx="3412347" cy="190431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</p:pic>
      <p:sp>
        <p:nvSpPr>
          <p:cNvPr id="8" name="textruta 7"/>
          <p:cNvSpPr txBox="1"/>
          <p:nvPr/>
        </p:nvSpPr>
        <p:spPr>
          <a:xfrm>
            <a:off x="2446463" y="6746634"/>
            <a:ext cx="760163" cy="338554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sv-SE" sz="1600" dirty="0" smtClean="0"/>
              <a:t>DASA</a:t>
            </a:r>
            <a:endParaRPr lang="sv-SE" sz="1600" dirty="0"/>
          </a:p>
        </p:txBody>
      </p:sp>
      <p:pic>
        <p:nvPicPr>
          <p:cNvPr id="192513" name="Picture 1" descr="C:\Documents and Settings\maan\Mina dokument\Dumpfiler\Såg inkoppling LM500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94676" y="4083432"/>
            <a:ext cx="4924425" cy="1133475"/>
          </a:xfrm>
          <a:prstGeom prst="rect">
            <a:avLst/>
          </a:prstGeom>
          <a:noFill/>
        </p:spPr>
      </p:pic>
      <p:sp>
        <p:nvSpPr>
          <p:cNvPr id="10" name="textruta 9"/>
          <p:cNvSpPr txBox="1"/>
          <p:nvPr/>
        </p:nvSpPr>
        <p:spPr>
          <a:xfrm>
            <a:off x="958467" y="3756752"/>
            <a:ext cx="881349" cy="33855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sv-SE" sz="1600" dirty="0" smtClean="0"/>
              <a:t>LM500</a:t>
            </a:r>
            <a:endParaRPr lang="sv-SE" sz="1600" dirty="0"/>
          </a:p>
        </p:txBody>
      </p:sp>
      <p:sp>
        <p:nvSpPr>
          <p:cNvPr id="11" name="textruta 10"/>
          <p:cNvSpPr txBox="1"/>
          <p:nvPr/>
        </p:nvSpPr>
        <p:spPr>
          <a:xfrm>
            <a:off x="4647282" y="3633730"/>
            <a:ext cx="673866" cy="461665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sv-SE" sz="1200" dirty="0" smtClean="0"/>
              <a:t>Stift i kontakt</a:t>
            </a:r>
            <a:endParaRPr lang="sv-SE" sz="1200" dirty="0"/>
          </a:p>
        </p:txBody>
      </p:sp>
      <p:sp>
        <p:nvSpPr>
          <p:cNvPr id="12" name="textruta 11"/>
          <p:cNvSpPr txBox="1"/>
          <p:nvPr/>
        </p:nvSpPr>
        <p:spPr>
          <a:xfrm>
            <a:off x="3896139" y="3637043"/>
            <a:ext cx="732583" cy="461665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sv-SE" sz="1200" dirty="0" smtClean="0"/>
              <a:t>Kontakt på LHM</a:t>
            </a:r>
            <a:endParaRPr lang="sv-SE" sz="1200" dirty="0"/>
          </a:p>
        </p:txBody>
      </p:sp>
      <p:sp>
        <p:nvSpPr>
          <p:cNvPr id="13" name="textruta 12"/>
          <p:cNvSpPr txBox="1"/>
          <p:nvPr/>
        </p:nvSpPr>
        <p:spPr>
          <a:xfrm>
            <a:off x="2401678" y="3800460"/>
            <a:ext cx="980501" cy="276999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sv-SE" sz="1200" dirty="0" smtClean="0"/>
              <a:t>Anslutning</a:t>
            </a:r>
            <a:endParaRPr lang="sv-SE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Kapitel 4.</a:t>
            </a:r>
            <a:br>
              <a:rPr lang="sv-SE" dirty="0" smtClean="0"/>
            </a:br>
            <a:r>
              <a:rPr lang="sv-SE" dirty="0" smtClean="0"/>
              <a:t>Knivstyrning</a:t>
            </a:r>
            <a:endParaRPr lang="sv-SE" dirty="0"/>
          </a:p>
        </p:txBody>
      </p:sp>
      <p:graphicFrame>
        <p:nvGraphicFramePr>
          <p:cNvPr id="3" name="Object 4"/>
          <p:cNvGraphicFramePr>
            <a:graphicFrameLocks noChangeAspect="1"/>
          </p:cNvGraphicFramePr>
          <p:nvPr/>
        </p:nvGraphicFramePr>
        <p:xfrm>
          <a:off x="6950413" y="1832955"/>
          <a:ext cx="2587625" cy="2665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518" name="ClipArt" r:id="rId3" imgW="2847619" imgH="2847619" progId="">
                  <p:embed/>
                </p:oleObj>
              </mc:Choice>
              <mc:Fallback>
                <p:oleObj name="ClipArt" r:id="rId3" imgW="2847619" imgH="2847619" progId="">
                  <p:embed/>
                  <p:pic>
                    <p:nvPicPr>
                      <p:cNvPr id="0" name="Picture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50413" y="1832955"/>
                        <a:ext cx="2587625" cy="26654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CC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86646952"/>
              </p:ext>
            </p:extLst>
          </p:nvPr>
        </p:nvGraphicFramePr>
        <p:xfrm>
          <a:off x="7028233" y="4503842"/>
          <a:ext cx="2320047" cy="23878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519" name="Clip" r:id="rId5" imgW="2619048" imgH="2619048" progId="">
                  <p:embed/>
                </p:oleObj>
              </mc:Choice>
              <mc:Fallback>
                <p:oleObj name="Clip" r:id="rId5" imgW="2619048" imgH="2619048" progId="">
                  <p:embed/>
                  <p:pic>
                    <p:nvPicPr>
                      <p:cNvPr id="0" name="Picture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lum contrast="2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28233" y="4503842"/>
                        <a:ext cx="2320047" cy="238784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CC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AutoShape 23"/>
          <p:cNvSpPr>
            <a:spLocks noChangeArrowheads="1"/>
          </p:cNvSpPr>
          <p:nvPr/>
        </p:nvSpPr>
        <p:spPr bwMode="auto">
          <a:xfrm>
            <a:off x="8827818" y="2610255"/>
            <a:ext cx="152400" cy="152400"/>
          </a:xfrm>
          <a:prstGeom prst="irregularSeal1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 sz="160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6" name="Text Box 19"/>
          <p:cNvSpPr txBox="1">
            <a:spLocks noChangeArrowheads="1"/>
          </p:cNvSpPr>
          <p:nvPr/>
        </p:nvSpPr>
        <p:spPr bwMode="auto">
          <a:xfrm>
            <a:off x="7829618" y="1675246"/>
            <a:ext cx="2506184" cy="51315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>
              <a:defRPr/>
            </a:pPr>
            <a:r>
              <a:rPr lang="sv-SE" sz="1400" dirty="0" smtClean="0"/>
              <a:t>Givaren har kontakt</a:t>
            </a:r>
            <a:br>
              <a:rPr lang="sv-SE" sz="1400" dirty="0" smtClean="0"/>
            </a:br>
            <a:r>
              <a:rPr lang="sv-SE" sz="1400" dirty="0" smtClean="0"/>
              <a:t>med magneten och ger signal</a:t>
            </a:r>
            <a:endParaRPr lang="sv-SE" sz="1400" dirty="0"/>
          </a:p>
        </p:txBody>
      </p:sp>
      <p:sp>
        <p:nvSpPr>
          <p:cNvPr id="7" name="Text Box 20"/>
          <p:cNvSpPr txBox="1">
            <a:spLocks noChangeArrowheads="1"/>
          </p:cNvSpPr>
          <p:nvPr/>
        </p:nvSpPr>
        <p:spPr bwMode="auto">
          <a:xfrm>
            <a:off x="8711762" y="4161007"/>
            <a:ext cx="1858963" cy="83502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>
              <a:defRPr/>
            </a:pPr>
            <a:r>
              <a:rPr lang="sv-SE" sz="1400" dirty="0" smtClean="0"/>
              <a:t>Givaren har </a:t>
            </a:r>
          </a:p>
          <a:p>
            <a:pPr>
              <a:defRPr/>
            </a:pPr>
            <a:r>
              <a:rPr lang="sv-SE" sz="1400" dirty="0" smtClean="0"/>
              <a:t>tappat kontakten,</a:t>
            </a:r>
            <a:br>
              <a:rPr lang="sv-SE" sz="1400" dirty="0" smtClean="0"/>
            </a:br>
            <a:r>
              <a:rPr lang="sv-SE" sz="1400" dirty="0" smtClean="0"/>
              <a:t>ger ingen signal</a:t>
            </a:r>
            <a:endParaRPr lang="sv-SE" sz="1400" dirty="0"/>
          </a:p>
        </p:txBody>
      </p:sp>
      <p:sp>
        <p:nvSpPr>
          <p:cNvPr id="9" name="AutoShape 10"/>
          <p:cNvSpPr>
            <a:spLocks noChangeArrowheads="1"/>
          </p:cNvSpPr>
          <p:nvPr/>
        </p:nvSpPr>
        <p:spPr bwMode="auto">
          <a:xfrm>
            <a:off x="8122598" y="5026160"/>
            <a:ext cx="248090" cy="411601"/>
          </a:xfrm>
          <a:prstGeom prst="downArrow">
            <a:avLst>
              <a:gd name="adj1" fmla="val 50000"/>
              <a:gd name="adj2" fmla="val 51944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sv-SE"/>
          </a:p>
        </p:txBody>
      </p:sp>
      <p:sp>
        <p:nvSpPr>
          <p:cNvPr id="10" name="Text Box 18"/>
          <p:cNvSpPr txBox="1">
            <a:spLocks noChangeArrowheads="1"/>
          </p:cNvSpPr>
          <p:nvPr/>
        </p:nvSpPr>
        <p:spPr bwMode="auto">
          <a:xfrm>
            <a:off x="1399129" y="2222603"/>
            <a:ext cx="4321175" cy="3662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sv-SE" sz="1800" dirty="0" smtClean="0"/>
              <a:t>Matning startar. Givaren för övre kniv påverkas i detta läge av  magneten och ger signal. Kvistknivarna hålls kvar i givet läge. Överkniven pressas mot trädet av en fjäder.</a:t>
            </a:r>
            <a:endParaRPr lang="en-US" sz="1800" dirty="0">
              <a:latin typeface="Univers" pitchFamily="34" charset="0"/>
            </a:endParaRPr>
          </a:p>
          <a:p>
            <a:pPr marL="342900" indent="-342900" algn="l">
              <a:buFont typeface="+mj-lt"/>
              <a:buAutoNum type="arabicPeriod"/>
            </a:pPr>
            <a:endParaRPr lang="sv-SE" sz="1800" dirty="0">
              <a:latin typeface="Univers" pitchFamily="34" charset="0"/>
            </a:endParaRPr>
          </a:p>
          <a:p>
            <a:pPr marL="342900" indent="-342900" algn="l">
              <a:buFont typeface="+mj-lt"/>
              <a:buAutoNum type="arabicPeriod"/>
            </a:pPr>
            <a:endParaRPr lang="sv-SE" sz="1800" dirty="0">
              <a:latin typeface="Univers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sv-SE" sz="1800" dirty="0" smtClean="0"/>
              <a:t>Matning fortsätter. När trädet gradvis smalnar av kommer överkniven att följa stammens diameterminskning, tills givaren tappar kontakten med magneten.</a:t>
            </a:r>
          </a:p>
          <a:p>
            <a:pPr algn="l"/>
            <a:endParaRPr lang="sv-SE" sz="1800" dirty="0">
              <a:latin typeface="Univers" pitchFamily="34" charset="0"/>
            </a:endParaRPr>
          </a:p>
        </p:txBody>
      </p:sp>
      <p:sp>
        <p:nvSpPr>
          <p:cNvPr id="11" name="Oval 2063"/>
          <p:cNvSpPr>
            <a:spLocks noChangeArrowheads="1"/>
          </p:cNvSpPr>
          <p:nvPr/>
        </p:nvSpPr>
        <p:spPr bwMode="auto">
          <a:xfrm>
            <a:off x="7928043" y="2918297"/>
            <a:ext cx="433253" cy="437745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sv-SE" sz="1800" dirty="0" smtClean="0"/>
              <a:t>1</a:t>
            </a:r>
            <a:endParaRPr lang="sv-SE" sz="1800" dirty="0">
              <a:latin typeface="Arial" charset="0"/>
            </a:endParaRPr>
          </a:p>
        </p:txBody>
      </p:sp>
      <p:sp>
        <p:nvSpPr>
          <p:cNvPr id="12" name="Oval 2063"/>
          <p:cNvSpPr>
            <a:spLocks noChangeArrowheads="1"/>
          </p:cNvSpPr>
          <p:nvPr/>
        </p:nvSpPr>
        <p:spPr bwMode="auto">
          <a:xfrm>
            <a:off x="8002621" y="5706893"/>
            <a:ext cx="421532" cy="421532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sv-SE" sz="1800" dirty="0" smtClean="0"/>
              <a:t>2</a:t>
            </a:r>
            <a:endParaRPr lang="sv-SE" sz="1800" dirty="0">
              <a:latin typeface="Arial" charset="0"/>
            </a:endParaRPr>
          </a:p>
        </p:txBody>
      </p:sp>
      <p:sp>
        <p:nvSpPr>
          <p:cNvPr id="13" name="AutoShape 2072"/>
          <p:cNvSpPr>
            <a:spLocks noChangeArrowheads="1"/>
          </p:cNvSpPr>
          <p:nvPr/>
        </p:nvSpPr>
        <p:spPr bwMode="auto">
          <a:xfrm>
            <a:off x="8807923" y="5320793"/>
            <a:ext cx="144463" cy="149225"/>
          </a:xfrm>
          <a:prstGeom prst="irregularSeal1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400">
              <a:solidFill>
                <a:srgbClr val="FF0000"/>
              </a:solidFill>
              <a:latin typeface="Univer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ctrTitle"/>
          </p:nvPr>
        </p:nvSpPr>
        <p:spPr>
          <a:xfrm>
            <a:off x="431800" y="5111750"/>
            <a:ext cx="9791700" cy="706438"/>
          </a:xfrm>
        </p:spPr>
        <p:txBody>
          <a:bodyPr/>
          <a:lstStyle/>
          <a:p>
            <a:r>
              <a:rPr lang="sv-SE" dirty="0" smtClean="0"/>
              <a:t>Kapitel 2.</a:t>
            </a:r>
            <a:endParaRPr lang="en-US" dirty="0" smtClean="0"/>
          </a:p>
        </p:txBody>
      </p:sp>
      <p:sp>
        <p:nvSpPr>
          <p:cNvPr id="26627" name="Subtitle 2"/>
          <p:cNvSpPr>
            <a:spLocks noGrp="1"/>
          </p:cNvSpPr>
          <p:nvPr>
            <p:ph type="subTitle" sz="quarter" idx="1"/>
          </p:nvPr>
        </p:nvSpPr>
        <p:spPr>
          <a:xfrm>
            <a:off x="431800" y="4751388"/>
            <a:ext cx="4837113" cy="211137"/>
          </a:xfrm>
        </p:spPr>
        <p:txBody>
          <a:bodyPr/>
          <a:lstStyle/>
          <a:p>
            <a:r>
              <a:rPr lang="sv-SE" dirty="0" smtClean="0"/>
              <a:t>Log Max 928</a:t>
            </a:r>
            <a:endParaRPr lang="en-US" dirty="0" smtClean="0"/>
          </a:p>
        </p:txBody>
      </p:sp>
      <p:sp>
        <p:nvSpPr>
          <p:cNvPr id="26628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31800" y="5759450"/>
            <a:ext cx="9791700" cy="684213"/>
          </a:xfrm>
        </p:spPr>
        <p:txBody>
          <a:bodyPr/>
          <a:lstStyle/>
          <a:p>
            <a:r>
              <a:rPr lang="sv-SE" dirty="0" smtClean="0"/>
              <a:t>Ram / Knivar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Kapitel 4.</a:t>
            </a:r>
            <a:br>
              <a:rPr lang="sv-SE" dirty="0" smtClean="0"/>
            </a:br>
            <a:r>
              <a:rPr lang="sv-SE" dirty="0" smtClean="0"/>
              <a:t>Knivstyrning</a:t>
            </a:r>
            <a:endParaRPr lang="sv-SE" dirty="0"/>
          </a:p>
        </p:txBody>
      </p:sp>
      <p:graphicFrame>
        <p:nvGraphicFramePr>
          <p:cNvPr id="105476" name="Object 2052"/>
          <p:cNvGraphicFramePr>
            <a:graphicFrameLocks noChangeAspect="1"/>
          </p:cNvGraphicFramePr>
          <p:nvPr/>
        </p:nvGraphicFramePr>
        <p:xfrm>
          <a:off x="5870643" y="3831076"/>
          <a:ext cx="2514600" cy="2514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544" name="Klipp" r:id="rId3" imgW="2429214" imgH="2429214" progId="">
                  <p:embed/>
                </p:oleObj>
              </mc:Choice>
              <mc:Fallback>
                <p:oleObj name="Klipp" r:id="rId3" imgW="2429214" imgH="2429214" progId="">
                  <p:embed/>
                  <p:pic>
                    <p:nvPicPr>
                      <p:cNvPr id="0" name="Picture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70643" y="3831076"/>
                        <a:ext cx="2514600" cy="2514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Oval 2064"/>
          <p:cNvSpPr>
            <a:spLocks noChangeArrowheads="1"/>
          </p:cNvSpPr>
          <p:nvPr/>
        </p:nvSpPr>
        <p:spPr bwMode="auto">
          <a:xfrm>
            <a:off x="6955277" y="4962726"/>
            <a:ext cx="428017" cy="406941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sv-SE" sz="1800" dirty="0">
                <a:latin typeface="Arial" charset="0"/>
              </a:rPr>
              <a:t>4</a:t>
            </a:r>
          </a:p>
        </p:txBody>
      </p:sp>
      <p:sp>
        <p:nvSpPr>
          <p:cNvPr id="8" name="AutoShape 2057"/>
          <p:cNvSpPr>
            <a:spLocks noChangeArrowheads="1"/>
          </p:cNvSpPr>
          <p:nvPr/>
        </p:nvSpPr>
        <p:spPr bwMode="auto">
          <a:xfrm>
            <a:off x="7961785" y="4643877"/>
            <a:ext cx="152400" cy="152400"/>
          </a:xfrm>
          <a:prstGeom prst="irregularSeal1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 sz="1600">
              <a:solidFill>
                <a:srgbClr val="FF0000"/>
              </a:solidFill>
              <a:latin typeface="Arial" charset="0"/>
            </a:endParaRPr>
          </a:p>
        </p:txBody>
      </p:sp>
      <p:grpSp>
        <p:nvGrpSpPr>
          <p:cNvPr id="20" name="Group 2083"/>
          <p:cNvGrpSpPr>
            <a:grpSpLocks/>
          </p:cNvGrpSpPr>
          <p:nvPr/>
        </p:nvGrpSpPr>
        <p:grpSpPr bwMode="auto">
          <a:xfrm>
            <a:off x="6026285" y="1640731"/>
            <a:ext cx="4040188" cy="2514600"/>
            <a:chOff x="3024" y="672"/>
            <a:chExt cx="2545" cy="1584"/>
          </a:xfrm>
          <a:solidFill>
            <a:schemeClr val="accent2"/>
          </a:solidFill>
        </p:grpSpPr>
        <p:graphicFrame>
          <p:nvGraphicFramePr>
            <p:cNvPr id="21" name="Object 2051"/>
            <p:cNvGraphicFramePr>
              <a:graphicFrameLocks noChangeAspect="1"/>
            </p:cNvGraphicFramePr>
            <p:nvPr/>
          </p:nvGraphicFramePr>
          <p:xfrm>
            <a:off x="3024" y="672"/>
            <a:ext cx="1584" cy="158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5545" name="Clip" r:id="rId5" imgW="2619048" imgH="2619048" progId="">
                    <p:embed/>
                  </p:oleObj>
                </mc:Choice>
                <mc:Fallback>
                  <p:oleObj name="Clip" r:id="rId5" imgW="2619048" imgH="2619048" progId="">
                    <p:embed/>
                    <p:pic>
                      <p:nvPicPr>
                        <p:cNvPr id="0" name="Picture 1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024" y="672"/>
                          <a:ext cx="1584" cy="1584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2" name="Line 2053"/>
            <p:cNvSpPr>
              <a:spLocks noChangeShapeType="1"/>
            </p:cNvSpPr>
            <p:nvPr/>
          </p:nvSpPr>
          <p:spPr bwMode="auto">
            <a:xfrm>
              <a:off x="4332" y="935"/>
              <a:ext cx="0" cy="192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sv-SE"/>
            </a:p>
          </p:txBody>
        </p:sp>
        <p:sp>
          <p:nvSpPr>
            <p:cNvPr id="23" name="AutoShape 2054"/>
            <p:cNvSpPr>
              <a:spLocks noChangeArrowheads="1"/>
            </p:cNvSpPr>
            <p:nvPr/>
          </p:nvSpPr>
          <p:spPr bwMode="auto">
            <a:xfrm rot="-1985483">
              <a:off x="3168" y="1872"/>
              <a:ext cx="288" cy="96"/>
            </a:xfrm>
            <a:prstGeom prst="rightArrow">
              <a:avLst>
                <a:gd name="adj1" fmla="val 50000"/>
                <a:gd name="adj2" fmla="val 75000"/>
              </a:avLst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sv-SE"/>
            </a:p>
          </p:txBody>
        </p:sp>
        <p:sp>
          <p:nvSpPr>
            <p:cNvPr id="24" name="AutoShape 2055"/>
            <p:cNvSpPr>
              <a:spLocks noChangeArrowheads="1"/>
            </p:cNvSpPr>
            <p:nvPr/>
          </p:nvSpPr>
          <p:spPr bwMode="auto">
            <a:xfrm rot="1765363">
              <a:off x="4224" y="1824"/>
              <a:ext cx="240" cy="96"/>
            </a:xfrm>
            <a:prstGeom prst="leftArrow">
              <a:avLst>
                <a:gd name="adj1" fmla="val 50000"/>
                <a:gd name="adj2" fmla="val 62500"/>
              </a:avLst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sv-SE"/>
            </a:p>
          </p:txBody>
        </p:sp>
        <p:sp>
          <p:nvSpPr>
            <p:cNvPr id="25" name="AutoShape 2056"/>
            <p:cNvSpPr>
              <a:spLocks noChangeArrowheads="1"/>
            </p:cNvSpPr>
            <p:nvPr/>
          </p:nvSpPr>
          <p:spPr bwMode="auto">
            <a:xfrm>
              <a:off x="3792" y="864"/>
              <a:ext cx="96" cy="432"/>
            </a:xfrm>
            <a:prstGeom prst="upArrow">
              <a:avLst>
                <a:gd name="adj1" fmla="val 50000"/>
                <a:gd name="adj2" fmla="val 112500"/>
              </a:avLst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sv-SE"/>
            </a:p>
          </p:txBody>
        </p:sp>
        <p:sp>
          <p:nvSpPr>
            <p:cNvPr id="26" name="Line 2059"/>
            <p:cNvSpPr>
              <a:spLocks noChangeShapeType="1"/>
            </p:cNvSpPr>
            <p:nvPr/>
          </p:nvSpPr>
          <p:spPr bwMode="auto">
            <a:xfrm flipV="1">
              <a:off x="4332" y="935"/>
              <a:ext cx="144" cy="0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sv-SE"/>
            </a:p>
          </p:txBody>
        </p:sp>
        <p:sp>
          <p:nvSpPr>
            <p:cNvPr id="27" name="Oval 2063"/>
            <p:cNvSpPr>
              <a:spLocks noChangeArrowheads="1"/>
            </p:cNvSpPr>
            <p:nvPr/>
          </p:nvSpPr>
          <p:spPr bwMode="auto">
            <a:xfrm>
              <a:off x="3744" y="1489"/>
              <a:ext cx="199" cy="228"/>
            </a:xfrm>
            <a:prstGeom prst="ellips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r>
                <a:rPr lang="sv-SE" sz="1800" dirty="0">
                  <a:latin typeface="Arial" charset="0"/>
                </a:rPr>
                <a:t>3</a:t>
              </a:r>
            </a:p>
          </p:txBody>
        </p:sp>
        <p:sp>
          <p:nvSpPr>
            <p:cNvPr id="28" name="Text Box 2067"/>
            <p:cNvSpPr txBox="1">
              <a:spLocks noChangeArrowheads="1"/>
            </p:cNvSpPr>
            <p:nvPr/>
          </p:nvSpPr>
          <p:spPr bwMode="auto">
            <a:xfrm>
              <a:off x="4468" y="679"/>
              <a:ext cx="1101" cy="54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none" anchor="ctr"/>
            <a:lstStyle/>
            <a:p>
              <a:pPr>
                <a:defRPr/>
              </a:pPr>
              <a:r>
                <a:rPr lang="sv-SE" sz="1400" dirty="0" smtClean="0"/>
                <a:t>Givaren har ingen</a:t>
              </a:r>
            </a:p>
            <a:p>
              <a:pPr>
                <a:defRPr/>
              </a:pPr>
              <a:r>
                <a:rPr lang="sv-SE" sz="1400" dirty="0" smtClean="0"/>
                <a:t>kontakt, ger ingen</a:t>
              </a:r>
            </a:p>
            <a:p>
              <a:pPr>
                <a:defRPr/>
              </a:pPr>
              <a:r>
                <a:rPr lang="sv-SE" sz="1400" dirty="0" smtClean="0"/>
                <a:t>signal</a:t>
              </a:r>
              <a:endParaRPr lang="sv-SE" sz="1400" dirty="0"/>
            </a:p>
          </p:txBody>
        </p:sp>
        <p:sp>
          <p:nvSpPr>
            <p:cNvPr id="29" name="AutoShape 2072"/>
            <p:cNvSpPr>
              <a:spLocks noChangeArrowheads="1"/>
            </p:cNvSpPr>
            <p:nvPr/>
          </p:nvSpPr>
          <p:spPr bwMode="auto">
            <a:xfrm>
              <a:off x="4286" y="1207"/>
              <a:ext cx="91" cy="94"/>
            </a:xfrm>
            <a:prstGeom prst="irregularSeal1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400">
                <a:solidFill>
                  <a:srgbClr val="FF0000"/>
                </a:solidFill>
                <a:latin typeface="Univers" pitchFamily="34" charset="0"/>
              </a:endParaRPr>
            </a:p>
          </p:txBody>
        </p:sp>
      </p:grpSp>
      <p:sp>
        <p:nvSpPr>
          <p:cNvPr id="30" name="Text Box 2078"/>
          <p:cNvSpPr txBox="1">
            <a:spLocks noChangeArrowheads="1"/>
          </p:cNvSpPr>
          <p:nvPr/>
        </p:nvSpPr>
        <p:spPr bwMode="auto">
          <a:xfrm>
            <a:off x="8195520" y="3950950"/>
            <a:ext cx="1547812" cy="67310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>
              <a:defRPr/>
            </a:pPr>
            <a:r>
              <a:rPr lang="sv-SE" sz="1400" dirty="0" smtClean="0"/>
              <a:t>Givaren har</a:t>
            </a:r>
          </a:p>
          <a:p>
            <a:pPr>
              <a:defRPr/>
            </a:pPr>
            <a:r>
              <a:rPr lang="sv-SE" sz="1400" dirty="0" smtClean="0"/>
              <a:t>återigen kontakt</a:t>
            </a:r>
            <a:br>
              <a:rPr lang="sv-SE" sz="1400" dirty="0" smtClean="0"/>
            </a:br>
            <a:r>
              <a:rPr lang="sv-SE" sz="1400" dirty="0" smtClean="0"/>
              <a:t>och ger signal</a:t>
            </a:r>
            <a:endParaRPr lang="sv-SE" sz="1400" dirty="0"/>
          </a:p>
        </p:txBody>
      </p:sp>
      <p:sp>
        <p:nvSpPr>
          <p:cNvPr id="31" name="Text Box 2071"/>
          <p:cNvSpPr txBox="1">
            <a:spLocks noChangeArrowheads="1"/>
          </p:cNvSpPr>
          <p:nvPr/>
        </p:nvSpPr>
        <p:spPr bwMode="auto">
          <a:xfrm>
            <a:off x="902677" y="1540730"/>
            <a:ext cx="3810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spcBef>
                <a:spcPct val="20000"/>
              </a:spcBef>
              <a:buFontTx/>
              <a:buAutoNum type="arabicPeriod" startAt="3"/>
            </a:pPr>
            <a:r>
              <a:rPr lang="sv-SE" sz="1800" dirty="0" smtClean="0"/>
              <a:t>När givaren har tappat kontakten, skickar datorn signal till kvistknivarna att stänga och trädet lyfts upp.</a:t>
            </a:r>
            <a:endParaRPr lang="sv-SE" sz="2800" dirty="0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32" name="Text Box 2066"/>
          <p:cNvSpPr txBox="1">
            <a:spLocks noChangeArrowheads="1"/>
          </p:cNvSpPr>
          <p:nvPr/>
        </p:nvSpPr>
        <p:spPr bwMode="auto">
          <a:xfrm>
            <a:off x="914400" y="3357563"/>
            <a:ext cx="400685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>
              <a:spcBef>
                <a:spcPct val="50000"/>
              </a:spcBef>
            </a:pPr>
            <a:r>
              <a:rPr lang="sv-SE" sz="1800" dirty="0" smtClean="0"/>
              <a:t>4.    Knivarna fortsätter att stänga till dess att överknivens givare åter kommer in i magnetfältet och får kontakt. Då stannar kvistknivarna i ett nytt låst läge.</a:t>
            </a:r>
            <a:endParaRPr lang="sv-SE" sz="1800" dirty="0"/>
          </a:p>
        </p:txBody>
      </p:sp>
      <p:sp>
        <p:nvSpPr>
          <p:cNvPr id="33" name="Rectangle 2082"/>
          <p:cNvSpPr>
            <a:spLocks noChangeArrowheads="1"/>
          </p:cNvSpPr>
          <p:nvPr/>
        </p:nvSpPr>
        <p:spPr bwMode="auto">
          <a:xfrm>
            <a:off x="766831" y="5885233"/>
            <a:ext cx="8367441" cy="92333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sv-SE" sz="1800" dirty="0" smtClean="0"/>
              <a:t>Givaren kontrollerar knivstängningen så att stammen aldrig pressas onödigt hårt mot aggregatet vid matning. På så sätt glider stammen lätt genom aggregatet och friktionen minimeras!</a:t>
            </a:r>
            <a:r>
              <a:rPr lang="sv-SE" sz="1800" dirty="0" smtClean="0">
                <a:solidFill>
                  <a:schemeClr val="accent2"/>
                </a:solidFill>
              </a:rPr>
              <a:t> </a:t>
            </a:r>
            <a:endParaRPr lang="sv-SE" sz="1800" dirty="0">
              <a:solidFill>
                <a:schemeClr val="accent2"/>
              </a:solidFill>
            </a:endParaRPr>
          </a:p>
        </p:txBody>
      </p:sp>
      <p:sp>
        <p:nvSpPr>
          <p:cNvPr id="34" name="Line 2053"/>
          <p:cNvSpPr>
            <a:spLocks noChangeShapeType="1"/>
          </p:cNvSpPr>
          <p:nvPr/>
        </p:nvSpPr>
        <p:spPr bwMode="auto">
          <a:xfrm>
            <a:off x="8011943" y="4321546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sv-SE"/>
          </a:p>
        </p:txBody>
      </p:sp>
      <p:sp>
        <p:nvSpPr>
          <p:cNvPr id="35" name="Line 2059"/>
          <p:cNvSpPr>
            <a:spLocks noChangeShapeType="1"/>
          </p:cNvSpPr>
          <p:nvPr/>
        </p:nvSpPr>
        <p:spPr bwMode="auto">
          <a:xfrm flipV="1">
            <a:off x="8015591" y="4321545"/>
            <a:ext cx="176314" cy="72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sv-S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Kapitel 4.</a:t>
            </a:r>
            <a:br>
              <a:rPr lang="sv-SE" dirty="0" smtClean="0"/>
            </a:br>
            <a:r>
              <a:rPr lang="sv-SE" dirty="0" smtClean="0"/>
              <a:t>Grundinställning av magnetgivare för övre kniv.</a:t>
            </a:r>
            <a:endParaRPr lang="sv-SE" dirty="0"/>
          </a:p>
        </p:txBody>
      </p:sp>
      <p:pic>
        <p:nvPicPr>
          <p:cNvPr id="3" name="Picture 6" descr="magnetgivare_saghemma_v,3"/>
          <p:cNvPicPr>
            <a:picLocks noChangeAspect="1" noChangeArrowheads="1"/>
          </p:cNvPicPr>
          <p:nvPr/>
        </p:nvPicPr>
        <p:blipFill>
          <a:blip r:embed="rId2"/>
          <a:srcRect t="2545" b="10948"/>
          <a:stretch>
            <a:fillRect/>
          </a:stretch>
        </p:blipFill>
        <p:spPr bwMode="auto">
          <a:xfrm>
            <a:off x="6253904" y="1414328"/>
            <a:ext cx="2472903" cy="19125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4" name="Picture 7" descr="Matning_kontakt_cabswi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37181" y="3414409"/>
            <a:ext cx="2472622" cy="164566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5" name="Picture 8" descr="pulsgivare_langdmatning-v,2"/>
          <p:cNvPicPr>
            <a:picLocks noChangeAspect="1" noChangeArrowheads="1"/>
          </p:cNvPicPr>
          <p:nvPr/>
        </p:nvPicPr>
        <p:blipFill>
          <a:blip r:embed="rId4"/>
          <a:srcRect t="14934"/>
          <a:stretch>
            <a:fillRect/>
          </a:stretch>
        </p:blipFill>
        <p:spPr bwMode="auto">
          <a:xfrm>
            <a:off x="6225702" y="5144236"/>
            <a:ext cx="2492645" cy="173058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395288" y="1585913"/>
            <a:ext cx="5761037" cy="4278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>
              <a:spcBef>
                <a:spcPct val="50000"/>
              </a:spcBef>
              <a:buFontTx/>
              <a:buAutoNum type="arabicPeriod"/>
            </a:pPr>
            <a:r>
              <a:rPr lang="sv-SE" sz="1600" dirty="0" smtClean="0"/>
              <a:t>Ställ funktionsväljaren på mätområde 200VDC.</a:t>
            </a:r>
            <a:br>
              <a:rPr lang="sv-SE" sz="1600" dirty="0" smtClean="0"/>
            </a:br>
            <a:endParaRPr lang="sv-SE" sz="1600" dirty="0" smtClean="0"/>
          </a:p>
          <a:p>
            <a:pPr marL="457200" indent="-457200">
              <a:spcBef>
                <a:spcPct val="50000"/>
              </a:spcBef>
              <a:buFontTx/>
              <a:buAutoNum type="arabicPeriod"/>
            </a:pPr>
            <a:r>
              <a:rPr lang="sv-SE" sz="1600" dirty="0" smtClean="0"/>
              <a:t>Starta datorn.</a:t>
            </a:r>
            <a:br>
              <a:rPr lang="sv-SE" sz="1600" dirty="0" smtClean="0"/>
            </a:br>
            <a:endParaRPr lang="sv-SE" sz="1600" dirty="0" smtClean="0"/>
          </a:p>
          <a:p>
            <a:pPr marL="457200" indent="-457200">
              <a:spcBef>
                <a:spcPct val="50000"/>
              </a:spcBef>
              <a:buFontTx/>
              <a:buAutoNum type="arabicPeriod"/>
            </a:pPr>
            <a:r>
              <a:rPr lang="sv-SE" sz="1600" dirty="0" smtClean="0"/>
              <a:t>Anslut multimeterns röda kabel till kabel 11 i aggregatet (matningsspänning).</a:t>
            </a:r>
            <a:br>
              <a:rPr lang="sv-SE" sz="1600" dirty="0" smtClean="0"/>
            </a:br>
            <a:endParaRPr lang="sv-SE" sz="1600" dirty="0" smtClean="0"/>
          </a:p>
          <a:p>
            <a:pPr marL="457200" indent="-457200">
              <a:spcBef>
                <a:spcPct val="50000"/>
              </a:spcBef>
              <a:buFontTx/>
              <a:buAutoNum type="arabicPeriod"/>
            </a:pPr>
            <a:r>
              <a:rPr lang="sv-SE" sz="1600" dirty="0" smtClean="0"/>
              <a:t>Anslut den svarta kabeln till jord, detta för att se om matningsspänning finns till givaren från box/övre </a:t>
            </a:r>
            <a:r>
              <a:rPr lang="sv-SE" sz="1600" dirty="0" err="1" smtClean="0"/>
              <a:t>ellåda</a:t>
            </a:r>
            <a:r>
              <a:rPr lang="sv-SE" sz="1600" dirty="0" smtClean="0"/>
              <a:t>. På Dasa4/CABSWin, dela kontakten och mät direkt på stift 1 och 2. Om ingen matningsspänning finns här är förmodligen box/krankabel defekt.</a:t>
            </a:r>
          </a:p>
          <a:p>
            <a:pPr marL="457200" indent="-457200">
              <a:spcBef>
                <a:spcPct val="50000"/>
              </a:spcBef>
              <a:buFontTx/>
              <a:buAutoNum type="arabicPeriod"/>
            </a:pPr>
            <a:r>
              <a:rPr lang="sv-SE" sz="1600" dirty="0" smtClean="0"/>
              <a:t>Om matningsspänning finns, mät mellan kabel 11 och 14. På Dasa4/CABSWin, dela kontakten och mät direkt på stift 1 och 4 (analog </a:t>
            </a:r>
            <a:r>
              <a:rPr lang="sv-SE" sz="1600" smtClean="0"/>
              <a:t>givare stift 3).</a:t>
            </a:r>
            <a:endParaRPr lang="en-US" sz="1600" dirty="0">
              <a:latin typeface="Univers" pitchFamily="34" charset="0"/>
            </a:endParaRPr>
          </a:p>
        </p:txBody>
      </p:sp>
      <p:pic>
        <p:nvPicPr>
          <p:cNvPr id="232450" name="Picture 2" descr="C:\Documents and Settings\maan\Mina dokument\Dumpfiler\Överkniv inkoppling LM50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6232" y="6745358"/>
            <a:ext cx="7972425" cy="695325"/>
          </a:xfrm>
          <a:prstGeom prst="rect">
            <a:avLst/>
          </a:prstGeom>
          <a:noFill/>
        </p:spPr>
      </p:pic>
      <p:sp>
        <p:nvSpPr>
          <p:cNvPr id="8" name="textruta 7"/>
          <p:cNvSpPr txBox="1"/>
          <p:nvPr/>
        </p:nvSpPr>
        <p:spPr>
          <a:xfrm>
            <a:off x="4747766" y="6276447"/>
            <a:ext cx="673866" cy="461665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sv-SE" sz="1200" dirty="0" smtClean="0"/>
              <a:t>Stift i kontakt</a:t>
            </a:r>
            <a:endParaRPr lang="sv-SE" sz="1200" dirty="0"/>
          </a:p>
        </p:txBody>
      </p:sp>
      <p:sp>
        <p:nvSpPr>
          <p:cNvPr id="9" name="textruta 8"/>
          <p:cNvSpPr txBox="1"/>
          <p:nvPr/>
        </p:nvSpPr>
        <p:spPr>
          <a:xfrm>
            <a:off x="3986574" y="6289808"/>
            <a:ext cx="732583" cy="461665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sv-SE" sz="1200" dirty="0" smtClean="0"/>
              <a:t>Kontakt på LHM</a:t>
            </a:r>
            <a:endParaRPr lang="sv-SE" sz="1200" dirty="0"/>
          </a:p>
        </p:txBody>
      </p:sp>
      <p:sp>
        <p:nvSpPr>
          <p:cNvPr id="10" name="textruta 9"/>
          <p:cNvSpPr txBox="1"/>
          <p:nvPr/>
        </p:nvSpPr>
        <p:spPr>
          <a:xfrm>
            <a:off x="2492113" y="6473322"/>
            <a:ext cx="980501" cy="276999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sv-SE" sz="1200" dirty="0" smtClean="0"/>
              <a:t>Anslutning</a:t>
            </a:r>
            <a:endParaRPr lang="sv-SE" sz="1200" dirty="0"/>
          </a:p>
        </p:txBody>
      </p:sp>
      <p:sp>
        <p:nvSpPr>
          <p:cNvPr id="11" name="textruta 10"/>
          <p:cNvSpPr txBox="1"/>
          <p:nvPr/>
        </p:nvSpPr>
        <p:spPr>
          <a:xfrm>
            <a:off x="998661" y="6379371"/>
            <a:ext cx="881349" cy="33855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sv-SE" sz="1600" dirty="0" smtClean="0"/>
              <a:t>LM500</a:t>
            </a:r>
            <a:endParaRPr lang="sv-SE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Kapitel 4.</a:t>
            </a:r>
            <a:br>
              <a:rPr lang="sv-SE" dirty="0" smtClean="0"/>
            </a:br>
            <a:r>
              <a:rPr lang="sv-SE" dirty="0" smtClean="0"/>
              <a:t>Grundinställning av givare för övre kniv.</a:t>
            </a:r>
            <a:endParaRPr lang="sv-SE" dirty="0"/>
          </a:p>
        </p:txBody>
      </p:sp>
      <p:pic>
        <p:nvPicPr>
          <p:cNvPr id="3" name="Picture 2" descr="DSCF0006"/>
          <p:cNvPicPr>
            <a:picLocks noChangeAspect="1" noChangeArrowheads="1"/>
          </p:cNvPicPr>
          <p:nvPr/>
        </p:nvPicPr>
        <p:blipFill>
          <a:blip r:embed="rId2"/>
          <a:srcRect l="12943" t="19696" r="24298"/>
          <a:stretch>
            <a:fillRect/>
          </a:stretch>
        </p:blipFill>
        <p:spPr bwMode="auto">
          <a:xfrm>
            <a:off x="5291847" y="1930163"/>
            <a:ext cx="4820630" cy="462382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468313" y="2420938"/>
            <a:ext cx="460851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>
              <a:spcBef>
                <a:spcPct val="50000"/>
              </a:spcBef>
              <a:buFontTx/>
              <a:buAutoNum type="arabicPeriod" startAt="6"/>
            </a:pPr>
            <a:r>
              <a:rPr lang="sv-SE" sz="1600" dirty="0" smtClean="0"/>
              <a:t>Lås övre kniven i justeringsläget genom att trycka in en 8mm skruv genom hålet i kniven och motsvarande hål i ramen.</a:t>
            </a:r>
            <a:endParaRPr lang="sv-SE" sz="1600" dirty="0"/>
          </a:p>
        </p:txBody>
      </p:sp>
      <p:cxnSp>
        <p:nvCxnSpPr>
          <p:cNvPr id="6" name="Rak pil 5"/>
          <p:cNvCxnSpPr/>
          <p:nvPr/>
        </p:nvCxnSpPr>
        <p:spPr bwMode="auto">
          <a:xfrm>
            <a:off x="8169966" y="2107096"/>
            <a:ext cx="129208" cy="1202635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Kapitel 4.</a:t>
            </a:r>
            <a:br>
              <a:rPr lang="sv-SE" dirty="0" smtClean="0"/>
            </a:br>
            <a:r>
              <a:rPr lang="sv-SE" dirty="0" smtClean="0"/>
              <a:t>Grundinställning av givare för övre kniv.</a:t>
            </a:r>
            <a:endParaRPr lang="sv-SE" dirty="0"/>
          </a:p>
        </p:txBody>
      </p:sp>
      <p:pic>
        <p:nvPicPr>
          <p:cNvPr id="3" name="Picture 2" descr="DSCF0008"/>
          <p:cNvPicPr>
            <a:picLocks noChangeAspect="1" noChangeArrowheads="1"/>
          </p:cNvPicPr>
          <p:nvPr/>
        </p:nvPicPr>
        <p:blipFill>
          <a:blip r:embed="rId2"/>
          <a:srcRect l="1418"/>
          <a:stretch>
            <a:fillRect/>
          </a:stretch>
        </p:blipFill>
        <p:spPr bwMode="auto">
          <a:xfrm>
            <a:off x="5029201" y="1785025"/>
            <a:ext cx="5338729" cy="406155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803850" y="2566413"/>
            <a:ext cx="405998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>
              <a:spcBef>
                <a:spcPct val="50000"/>
              </a:spcBef>
              <a:buFontTx/>
              <a:buAutoNum type="arabicPeriod" startAt="7"/>
            </a:pPr>
            <a:r>
              <a:rPr lang="sv-SE" sz="1600" dirty="0" smtClean="0"/>
              <a:t>Lossa låsmuttern (19 mm), skruva ut magnetflaggan</a:t>
            </a:r>
            <a:br>
              <a:rPr lang="sv-SE" sz="1600" dirty="0" smtClean="0"/>
            </a:br>
            <a:r>
              <a:rPr lang="sv-SE" sz="1600" dirty="0" smtClean="0"/>
              <a:t>(6 mm </a:t>
            </a:r>
            <a:r>
              <a:rPr lang="sv-SE" sz="1600" dirty="0" err="1" smtClean="0"/>
              <a:t>insex</a:t>
            </a:r>
            <a:r>
              <a:rPr lang="sv-SE" sz="1600" dirty="0" smtClean="0"/>
              <a:t>) tills multimetern visar ca 0-2 V. </a:t>
            </a:r>
            <a:endParaRPr lang="sv-SE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Kapitel 4.</a:t>
            </a:r>
            <a:br>
              <a:rPr lang="sv-SE" dirty="0" smtClean="0"/>
            </a:br>
            <a:r>
              <a:rPr lang="sv-SE" dirty="0" smtClean="0"/>
              <a:t>Grundinställning av givare för övre kniv.</a:t>
            </a:r>
            <a:endParaRPr lang="sv-SE" dirty="0"/>
          </a:p>
        </p:txBody>
      </p:sp>
      <p:pic>
        <p:nvPicPr>
          <p:cNvPr id="3" name="Picture 2" descr="givare_ovre_kniv_v,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23362" y="1669679"/>
            <a:ext cx="5854600" cy="484416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482837" y="2809604"/>
            <a:ext cx="4069708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>
              <a:spcBef>
                <a:spcPct val="50000"/>
              </a:spcBef>
              <a:buFontTx/>
              <a:buAutoNum type="arabicPeriod" startAt="8"/>
            </a:pPr>
            <a:r>
              <a:rPr lang="sv-SE" sz="1600" dirty="0" smtClean="0"/>
              <a:t>Skruva magnetflaggan långsamt medurs tills givaren  ger signal. Detta indikeras genom att multimetern visar ett värde på ca. 22-24V. Om värdet står kvar på 0-2V är givaren förmodligen trasig.</a:t>
            </a:r>
          </a:p>
          <a:p>
            <a:pPr marL="457200" indent="-457200">
              <a:spcBef>
                <a:spcPct val="50000"/>
              </a:spcBef>
              <a:buFontTx/>
              <a:buAutoNum type="arabicPeriod" startAt="8"/>
            </a:pPr>
            <a:r>
              <a:rPr lang="sv-SE" sz="1600" dirty="0" smtClean="0"/>
              <a:t>Lås magnetflaggan med låsmuttern.</a:t>
            </a:r>
            <a:r>
              <a:rPr lang="en-US" sz="1600" dirty="0" smtClean="0"/>
              <a:t> 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Kapitel 4.</a:t>
            </a:r>
            <a:br>
              <a:rPr lang="sv-SE" dirty="0" smtClean="0"/>
            </a:br>
            <a:r>
              <a:rPr lang="sv-SE" dirty="0" smtClean="0"/>
              <a:t>Grundinställning av givare för övre kniv.</a:t>
            </a:r>
            <a:endParaRPr lang="sv-SE" dirty="0"/>
          </a:p>
        </p:txBody>
      </p:sp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468313" y="1557338"/>
            <a:ext cx="7489825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>
              <a:spcBef>
                <a:spcPct val="50000"/>
              </a:spcBef>
              <a:buFontTx/>
              <a:buAutoNum type="arabicPeriod" startAt="10"/>
            </a:pPr>
            <a:r>
              <a:rPr lang="sv-SE" sz="1600" dirty="0" smtClean="0"/>
              <a:t>För att kontrollera givaren:</a:t>
            </a:r>
            <a:br>
              <a:rPr lang="sv-SE" sz="1600" dirty="0" smtClean="0"/>
            </a:br>
            <a:r>
              <a:rPr lang="sv-SE" sz="1600" dirty="0" smtClean="0"/>
              <a:t>Lyft upp den övre kniven så långt att givaren känner av magneten. Multimetern skall då visa ca. 22-24V. </a:t>
            </a:r>
          </a:p>
          <a:p>
            <a:pPr marL="457200" indent="-457200">
              <a:spcBef>
                <a:spcPct val="50000"/>
              </a:spcBef>
            </a:pPr>
            <a:r>
              <a:rPr lang="sv-SE" sz="1600" dirty="0" smtClean="0"/>
              <a:t>	När kniven släpps ner och givaren ej är aktiverad ska multimetern visa ca. 0-2 V. </a:t>
            </a:r>
          </a:p>
          <a:p>
            <a:pPr marL="457200" indent="-457200">
              <a:spcBef>
                <a:spcPct val="50000"/>
              </a:spcBef>
            </a:pPr>
            <a:r>
              <a:rPr lang="sv-SE" sz="1600" dirty="0" smtClean="0"/>
              <a:t>	Om så inte är fallet måste grundinställningen ändras, se punkt 1-8.</a:t>
            </a:r>
            <a:endParaRPr lang="sv-SE" sz="1600" dirty="0"/>
          </a:p>
        </p:txBody>
      </p:sp>
      <p:pic>
        <p:nvPicPr>
          <p:cNvPr id="4" name="Picture 3" descr="n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53992" y="3492099"/>
            <a:ext cx="5503862" cy="340881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dirty="0" smtClean="0"/>
              <a:t>Kapitel 5.</a:t>
            </a:r>
            <a:endParaRPr lang="sv-SE" dirty="0"/>
          </a:p>
        </p:txBody>
      </p:sp>
      <p:sp>
        <p:nvSpPr>
          <p:cNvPr id="3" name="Underrubrik 2"/>
          <p:cNvSpPr>
            <a:spLocks noGrp="1"/>
          </p:cNvSpPr>
          <p:nvPr>
            <p:ph type="subTitle" sz="quarter" idx="1"/>
          </p:nvPr>
        </p:nvSpPr>
        <p:spPr/>
        <p:txBody>
          <a:bodyPr/>
          <a:lstStyle/>
          <a:p>
            <a:r>
              <a:rPr lang="sv-SE" dirty="0" smtClean="0"/>
              <a:t>Log Max 4000B</a:t>
            </a:r>
            <a:endParaRPr lang="sv-SE" dirty="0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v-SE" dirty="0" smtClean="0"/>
              <a:t>Tillbehör</a:t>
            </a:r>
            <a:endParaRPr lang="sv-S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Kontrollera och justera tryck för färgmärkning.</a:t>
            </a:r>
            <a:endParaRPr lang="sv-SE" dirty="0"/>
          </a:p>
        </p:txBody>
      </p:sp>
      <p:pic>
        <p:nvPicPr>
          <p:cNvPr id="3" name="Picture 10" descr="Mätuttag_M_färgmärkning"/>
          <p:cNvPicPr>
            <a:picLocks noChangeAspect="1" noChangeArrowheads="1"/>
          </p:cNvPicPr>
          <p:nvPr/>
        </p:nvPicPr>
        <p:blipFill>
          <a:blip r:embed="rId2"/>
          <a:srcRect l="20827"/>
          <a:stretch>
            <a:fillRect/>
          </a:stretch>
        </p:blipFill>
        <p:spPr bwMode="auto">
          <a:xfrm>
            <a:off x="5025611" y="1652216"/>
            <a:ext cx="5295437" cy="44470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567042" y="1622844"/>
            <a:ext cx="3733800" cy="230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 algn="l">
              <a:spcBef>
                <a:spcPct val="50000"/>
              </a:spcBef>
              <a:buFontTx/>
              <a:buAutoNum type="arabicPeriod"/>
            </a:pPr>
            <a:r>
              <a:rPr lang="en-US" sz="1800" dirty="0" err="1" smtClean="0">
                <a:solidFill>
                  <a:srgbClr val="FF0000"/>
                </a:solidFill>
                <a:latin typeface="Univers" pitchFamily="34" charset="0"/>
              </a:rPr>
              <a:t>Stäng</a:t>
            </a:r>
            <a:r>
              <a:rPr lang="en-US" sz="1800" dirty="0" smtClean="0">
                <a:solidFill>
                  <a:srgbClr val="FF0000"/>
                </a:solidFill>
                <a:latin typeface="Univers" pitchFamily="34" charset="0"/>
              </a:rPr>
              <a:t> </a:t>
            </a:r>
            <a:r>
              <a:rPr lang="en-US" sz="1800" dirty="0" err="1" smtClean="0">
                <a:solidFill>
                  <a:srgbClr val="FF0000"/>
                </a:solidFill>
                <a:latin typeface="Univers" pitchFamily="34" charset="0"/>
              </a:rPr>
              <a:t>av</a:t>
            </a:r>
            <a:r>
              <a:rPr lang="en-US" sz="1800" dirty="0" smtClean="0">
                <a:solidFill>
                  <a:srgbClr val="FF0000"/>
                </a:solidFill>
                <a:latin typeface="Univers" pitchFamily="34" charset="0"/>
              </a:rPr>
              <a:t> </a:t>
            </a:r>
            <a:r>
              <a:rPr lang="en-US" sz="1800" dirty="0" err="1" smtClean="0">
                <a:solidFill>
                  <a:srgbClr val="FF0000"/>
                </a:solidFill>
                <a:latin typeface="Univers" pitchFamily="34" charset="0"/>
              </a:rPr>
              <a:t>motorn</a:t>
            </a:r>
            <a:r>
              <a:rPr lang="en-US" sz="1800" dirty="0" smtClean="0">
                <a:solidFill>
                  <a:srgbClr val="FF0000"/>
                </a:solidFill>
                <a:latin typeface="Univers" pitchFamily="34" charset="0"/>
              </a:rPr>
              <a:t>! </a:t>
            </a:r>
            <a:endParaRPr lang="en-US" sz="1800" dirty="0">
              <a:solidFill>
                <a:srgbClr val="FF0000"/>
              </a:solidFill>
              <a:latin typeface="Univers" pitchFamily="34" charset="0"/>
            </a:endParaRPr>
          </a:p>
          <a:p>
            <a:pPr marL="457200" indent="-457200" algn="l">
              <a:spcBef>
                <a:spcPct val="50000"/>
              </a:spcBef>
              <a:buFontTx/>
              <a:buAutoNum type="arabicPeriod"/>
            </a:pPr>
            <a:r>
              <a:rPr lang="en-US" sz="1800" dirty="0" err="1" smtClean="0">
                <a:latin typeface="Univers" pitchFamily="34" charset="0"/>
              </a:rPr>
              <a:t>Anslut</a:t>
            </a:r>
            <a:r>
              <a:rPr lang="en-US" sz="1800" dirty="0" smtClean="0">
                <a:latin typeface="Univers" pitchFamily="34" charset="0"/>
              </a:rPr>
              <a:t> </a:t>
            </a:r>
            <a:r>
              <a:rPr lang="en-US" sz="1800" dirty="0" err="1" smtClean="0">
                <a:latin typeface="Univers" pitchFamily="34" charset="0"/>
              </a:rPr>
              <a:t>manometern</a:t>
            </a:r>
            <a:r>
              <a:rPr lang="en-US" sz="1800" dirty="0" smtClean="0">
                <a:latin typeface="Univers" pitchFamily="34" charset="0"/>
              </a:rPr>
              <a:t> till </a:t>
            </a:r>
            <a:r>
              <a:rPr lang="en-US" sz="1800" dirty="0" err="1" smtClean="0">
                <a:latin typeface="Univers" pitchFamily="34" charset="0"/>
              </a:rPr>
              <a:t>mätuttag</a:t>
            </a:r>
            <a:r>
              <a:rPr lang="en-US" sz="1800" dirty="0" smtClean="0">
                <a:latin typeface="Univers" pitchFamily="34" charset="0"/>
              </a:rPr>
              <a:t> M </a:t>
            </a:r>
            <a:r>
              <a:rPr lang="en-US" sz="1800" dirty="0" err="1" smtClean="0">
                <a:latin typeface="Univers" pitchFamily="34" charset="0"/>
              </a:rPr>
              <a:t>på</a:t>
            </a:r>
            <a:r>
              <a:rPr lang="en-US" sz="1800" dirty="0" smtClean="0">
                <a:latin typeface="Univers" pitchFamily="34" charset="0"/>
              </a:rPr>
              <a:t> </a:t>
            </a:r>
            <a:r>
              <a:rPr lang="en-US" sz="1800" dirty="0" err="1" smtClean="0">
                <a:latin typeface="Univers" pitchFamily="34" charset="0"/>
              </a:rPr>
              <a:t>färgmärkningsblocket</a:t>
            </a:r>
            <a:r>
              <a:rPr lang="en-US" sz="1800" dirty="0" smtClean="0">
                <a:latin typeface="Univers" pitchFamily="34" charset="0"/>
              </a:rPr>
              <a:t>.</a:t>
            </a:r>
            <a:endParaRPr lang="en-US" sz="1800" dirty="0">
              <a:latin typeface="Univers" pitchFamily="34" charset="0"/>
            </a:endParaRPr>
          </a:p>
          <a:p>
            <a:pPr marL="457200" indent="-457200" algn="l">
              <a:spcBef>
                <a:spcPct val="50000"/>
              </a:spcBef>
              <a:buFontTx/>
              <a:buAutoNum type="arabicPeriod"/>
            </a:pPr>
            <a:r>
              <a:rPr lang="en-US" sz="1800" dirty="0" smtClean="0">
                <a:latin typeface="Univers" pitchFamily="34" charset="0"/>
              </a:rPr>
              <a:t>Ta </a:t>
            </a:r>
            <a:r>
              <a:rPr lang="en-US" sz="1800" dirty="0" err="1" smtClean="0">
                <a:latin typeface="Univers" pitchFamily="34" charset="0"/>
              </a:rPr>
              <a:t>av</a:t>
            </a:r>
            <a:r>
              <a:rPr lang="en-US" sz="1800" dirty="0" smtClean="0">
                <a:latin typeface="Univers" pitchFamily="34" charset="0"/>
              </a:rPr>
              <a:t> </a:t>
            </a:r>
            <a:r>
              <a:rPr lang="en-US" sz="1800" dirty="0" err="1" smtClean="0">
                <a:latin typeface="Univers" pitchFamily="34" charset="0"/>
              </a:rPr>
              <a:t>kabel</a:t>
            </a:r>
            <a:r>
              <a:rPr lang="en-US" sz="1800" dirty="0" smtClean="0">
                <a:latin typeface="Univers" pitchFamily="34" charset="0"/>
              </a:rPr>
              <a:t> nr </a:t>
            </a:r>
            <a:r>
              <a:rPr lang="en-US" sz="1800" dirty="0">
                <a:latin typeface="Univers" pitchFamily="34" charset="0"/>
              </a:rPr>
              <a:t>3 </a:t>
            </a:r>
            <a:r>
              <a:rPr lang="en-US" sz="1800" dirty="0" smtClean="0">
                <a:latin typeface="Univers" pitchFamily="34" charset="0"/>
              </a:rPr>
              <a:t>(</a:t>
            </a:r>
            <a:r>
              <a:rPr lang="en-US" sz="1800" dirty="0" err="1" smtClean="0">
                <a:latin typeface="Univers" pitchFamily="34" charset="0"/>
              </a:rPr>
              <a:t>hjularmar</a:t>
            </a:r>
            <a:r>
              <a:rPr lang="en-US" sz="1800" dirty="0" smtClean="0">
                <a:latin typeface="Univers" pitchFamily="34" charset="0"/>
              </a:rPr>
              <a:t> </a:t>
            </a:r>
            <a:r>
              <a:rPr lang="en-US" sz="1800" dirty="0" err="1" smtClean="0">
                <a:latin typeface="Univers" pitchFamily="34" charset="0"/>
              </a:rPr>
              <a:t>stäng</a:t>
            </a:r>
            <a:r>
              <a:rPr lang="en-US" sz="1800" dirty="0" smtClean="0">
                <a:latin typeface="Univers" pitchFamily="34" charset="0"/>
              </a:rPr>
              <a:t>).</a:t>
            </a:r>
            <a:endParaRPr lang="en-US" sz="1800" dirty="0">
              <a:latin typeface="Univers" pitchFamily="34" charset="0"/>
            </a:endParaRPr>
          </a:p>
          <a:p>
            <a:pPr marL="457200" indent="-457200" algn="l">
              <a:buFontTx/>
              <a:buAutoNum type="arabicPeriod"/>
            </a:pPr>
            <a:r>
              <a:rPr lang="en-US" sz="1800" dirty="0" err="1" smtClean="0">
                <a:latin typeface="Univers" pitchFamily="34" charset="0"/>
              </a:rPr>
              <a:t>Stäng</a:t>
            </a:r>
            <a:r>
              <a:rPr lang="en-US" sz="1800" dirty="0" smtClean="0">
                <a:latin typeface="Univers" pitchFamily="34" charset="0"/>
              </a:rPr>
              <a:t> </a:t>
            </a:r>
            <a:r>
              <a:rPr lang="en-US" sz="1800" dirty="0" err="1" smtClean="0">
                <a:latin typeface="Univers" pitchFamily="34" charset="0"/>
              </a:rPr>
              <a:t>aggregatet</a:t>
            </a:r>
            <a:r>
              <a:rPr lang="en-US" sz="1800" dirty="0" smtClean="0">
                <a:latin typeface="Univers" pitchFamily="34" charset="0"/>
              </a:rPr>
              <a:t> </a:t>
            </a:r>
            <a:r>
              <a:rPr lang="en-US" sz="1800" dirty="0" err="1" smtClean="0">
                <a:latin typeface="Univers" pitchFamily="34" charset="0"/>
              </a:rPr>
              <a:t>för</a:t>
            </a:r>
            <a:r>
              <a:rPr lang="en-US" sz="1800" dirty="0" smtClean="0">
                <a:latin typeface="Univers" pitchFamily="34" charset="0"/>
              </a:rPr>
              <a:t> </a:t>
            </a:r>
            <a:r>
              <a:rPr lang="en-US" sz="1800" dirty="0" err="1" smtClean="0">
                <a:latin typeface="Univers" pitchFamily="34" charset="0"/>
              </a:rPr>
              <a:t>att</a:t>
            </a:r>
            <a:r>
              <a:rPr lang="en-US" sz="1800" dirty="0" smtClean="0">
                <a:latin typeface="Univers" pitchFamily="34" charset="0"/>
              </a:rPr>
              <a:t> </a:t>
            </a:r>
            <a:r>
              <a:rPr lang="en-US" sz="1800" dirty="0" err="1" smtClean="0">
                <a:latin typeface="Univers" pitchFamily="34" charset="0"/>
              </a:rPr>
              <a:t>aktivera</a:t>
            </a:r>
            <a:r>
              <a:rPr lang="en-US" sz="1800" dirty="0" smtClean="0">
                <a:latin typeface="Univers" pitchFamily="34" charset="0"/>
              </a:rPr>
              <a:t> </a:t>
            </a:r>
            <a:r>
              <a:rPr lang="en-US" sz="1800" dirty="0" err="1" smtClean="0">
                <a:latin typeface="Univers" pitchFamily="34" charset="0"/>
              </a:rPr>
              <a:t>maskinens</a:t>
            </a:r>
            <a:r>
              <a:rPr lang="en-US" sz="1800" dirty="0" smtClean="0">
                <a:latin typeface="Univers" pitchFamily="34" charset="0"/>
              </a:rPr>
              <a:t> </a:t>
            </a:r>
            <a:r>
              <a:rPr lang="en-US" sz="1800" dirty="0" err="1" smtClean="0">
                <a:latin typeface="Univers" pitchFamily="34" charset="0"/>
              </a:rPr>
              <a:t>pumpen</a:t>
            </a:r>
            <a:r>
              <a:rPr lang="en-US" sz="1800" dirty="0" smtClean="0">
                <a:latin typeface="Univers" pitchFamily="34" charset="0"/>
              </a:rPr>
              <a:t>.</a:t>
            </a:r>
            <a:endParaRPr lang="en-US" sz="1800" dirty="0">
              <a:latin typeface="Univers" pitchFamily="34" charset="0"/>
            </a:endParaRPr>
          </a:p>
        </p:txBody>
      </p:sp>
      <p:pic>
        <p:nvPicPr>
          <p:cNvPr id="5" name="Picture 6" descr="Färgmärkning_block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55894" y="4241329"/>
            <a:ext cx="2838495" cy="27332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Färgmärkning_översikt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254" t="12065" r="12042" b="10626"/>
          <a:stretch>
            <a:fillRect/>
          </a:stretch>
        </p:blipFill>
        <p:spPr bwMode="auto">
          <a:xfrm>
            <a:off x="218326" y="4206934"/>
            <a:ext cx="2176440" cy="2843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Rak pil 7"/>
          <p:cNvCxnSpPr/>
          <p:nvPr/>
        </p:nvCxnSpPr>
        <p:spPr bwMode="auto">
          <a:xfrm flipH="1" flipV="1">
            <a:off x="3210339" y="5844209"/>
            <a:ext cx="1361661" cy="566530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0" name="Rak pil 9"/>
          <p:cNvCxnSpPr/>
          <p:nvPr/>
        </p:nvCxnSpPr>
        <p:spPr bwMode="auto">
          <a:xfrm flipH="1" flipV="1">
            <a:off x="3220278" y="6092687"/>
            <a:ext cx="1331844" cy="337930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1" name="textruta 10"/>
          <p:cNvSpPr txBox="1"/>
          <p:nvPr/>
        </p:nvSpPr>
        <p:spPr>
          <a:xfrm>
            <a:off x="4552122" y="6211957"/>
            <a:ext cx="56653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000" u="sng" dirty="0" smtClean="0"/>
              <a:t>Distansbrickor (slagbegränsning) borttagna idag.</a:t>
            </a:r>
            <a:endParaRPr lang="sv-SE" sz="2000" u="sng" dirty="0"/>
          </a:p>
        </p:txBody>
      </p:sp>
      <p:sp>
        <p:nvSpPr>
          <p:cNvPr id="12" name="textruta 11"/>
          <p:cNvSpPr txBox="1"/>
          <p:nvPr/>
        </p:nvSpPr>
        <p:spPr>
          <a:xfrm>
            <a:off x="5208105" y="1958009"/>
            <a:ext cx="506896" cy="477054"/>
          </a:xfrm>
          <a:prstGeom prst="rect">
            <a:avLst/>
          </a:prstGeom>
          <a:solidFill>
            <a:schemeClr val="accent2"/>
          </a:solidFill>
          <a:scene3d>
            <a:camera prst="orthographicFront"/>
            <a:lightRig rig="threePt" dir="t"/>
          </a:scene3d>
          <a:sp3d>
            <a:bevelT/>
            <a:bevelB/>
          </a:sp3d>
        </p:spPr>
        <p:txBody>
          <a:bodyPr wrap="square" rtlCol="0">
            <a:spAutoFit/>
          </a:bodyPr>
          <a:lstStyle/>
          <a:p>
            <a:r>
              <a:rPr lang="sv-SE" dirty="0" smtClean="0"/>
              <a:t>M</a:t>
            </a:r>
            <a:endParaRPr lang="sv-SE" dirty="0"/>
          </a:p>
        </p:txBody>
      </p:sp>
      <p:cxnSp>
        <p:nvCxnSpPr>
          <p:cNvPr id="14" name="Rak pil 13"/>
          <p:cNvCxnSpPr>
            <a:stCxn id="12" idx="2"/>
          </p:cNvCxnSpPr>
          <p:nvPr/>
        </p:nvCxnSpPr>
        <p:spPr bwMode="auto">
          <a:xfrm>
            <a:off x="5461553" y="2435063"/>
            <a:ext cx="631134" cy="914424"/>
          </a:xfrm>
          <a:prstGeom prst="straightConnector1">
            <a:avLst/>
          </a:prstGeom>
          <a:noFill/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Kontrollera och justera tryck för färgmärkning.</a:t>
            </a:r>
            <a:endParaRPr lang="sv-SE" dirty="0"/>
          </a:p>
        </p:txBody>
      </p:sp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304800" y="1828800"/>
            <a:ext cx="350520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>
              <a:buFontTx/>
              <a:buAutoNum type="arabicPeriod" startAt="4"/>
            </a:pPr>
            <a:r>
              <a:rPr lang="sv-SE" sz="1800" dirty="0" smtClean="0"/>
              <a:t>Kontrollera trycket, det skall ställas enligt manualen.</a:t>
            </a:r>
            <a:br>
              <a:rPr lang="sv-SE" sz="1800" dirty="0" smtClean="0"/>
            </a:br>
            <a:r>
              <a:rPr lang="sv-SE" sz="1800" dirty="0" smtClean="0"/>
              <a:t>Om så erfordras, justera med reduceringsventil R9 på färgblocket.</a:t>
            </a:r>
            <a:endParaRPr lang="en-US" sz="1800" dirty="0">
              <a:latin typeface="Univers" pitchFamily="34" charset="0"/>
            </a:endParaRPr>
          </a:p>
        </p:txBody>
      </p:sp>
      <p:pic>
        <p:nvPicPr>
          <p:cNvPr id="4" name="Picture 2" descr="Reducerare_R9_färgmärkning"/>
          <p:cNvPicPr>
            <a:picLocks noChangeAspect="1" noChangeArrowheads="1"/>
          </p:cNvPicPr>
          <p:nvPr/>
        </p:nvPicPr>
        <p:blipFill>
          <a:blip r:embed="rId2">
            <a:lum bright="7000"/>
          </a:blip>
          <a:srcRect l="22229"/>
          <a:stretch>
            <a:fillRect/>
          </a:stretch>
        </p:blipFill>
        <p:spPr bwMode="auto">
          <a:xfrm>
            <a:off x="4582574" y="1876942"/>
            <a:ext cx="5217573" cy="44595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5" name="Bildobjekt 4" descr="färgm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087" y="3602462"/>
            <a:ext cx="4432852" cy="3369242"/>
          </a:xfrm>
          <a:prstGeom prst="rect">
            <a:avLst/>
          </a:prstGeom>
        </p:spPr>
      </p:pic>
      <p:sp>
        <p:nvSpPr>
          <p:cNvPr id="6" name="textruta 5"/>
          <p:cNvSpPr txBox="1"/>
          <p:nvPr/>
        </p:nvSpPr>
        <p:spPr>
          <a:xfrm>
            <a:off x="5486400" y="2544417"/>
            <a:ext cx="646043" cy="477054"/>
          </a:xfrm>
          <a:prstGeom prst="rect">
            <a:avLst/>
          </a:prstGeom>
          <a:solidFill>
            <a:schemeClr val="accent2"/>
          </a:solidFill>
          <a:scene3d>
            <a:camera prst="orthographicFront"/>
            <a:lightRig rig="threePt" dir="t"/>
          </a:scene3d>
          <a:sp3d contourW="12700">
            <a:bevelT/>
            <a:bevelB/>
          </a:sp3d>
        </p:spPr>
        <p:txBody>
          <a:bodyPr wrap="square" rtlCol="0">
            <a:spAutoFit/>
          </a:bodyPr>
          <a:lstStyle/>
          <a:p>
            <a:r>
              <a:rPr lang="sv-SE" dirty="0" smtClean="0"/>
              <a:t>R9</a:t>
            </a:r>
            <a:endParaRPr lang="sv-SE" dirty="0"/>
          </a:p>
        </p:txBody>
      </p:sp>
      <p:cxnSp>
        <p:nvCxnSpPr>
          <p:cNvPr id="8" name="Rak pil 7"/>
          <p:cNvCxnSpPr/>
          <p:nvPr/>
        </p:nvCxnSpPr>
        <p:spPr bwMode="auto">
          <a:xfrm>
            <a:off x="5814391" y="3021496"/>
            <a:ext cx="467139" cy="765313"/>
          </a:xfrm>
          <a:prstGeom prst="straightConnector1">
            <a:avLst/>
          </a:prstGeom>
          <a:noFill/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Kontrollera och justera trycket till flerträdshanteringen.</a:t>
            </a:r>
            <a:endParaRPr lang="sv-SE" dirty="0"/>
          </a:p>
        </p:txBody>
      </p:sp>
      <p:pic>
        <p:nvPicPr>
          <p:cNvPr id="5" name="Bildobjekt 2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4644" y="1682699"/>
            <a:ext cx="6656308" cy="4992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5609453" y="4553011"/>
            <a:ext cx="2448272" cy="1384995"/>
          </a:xfrm>
          <a:prstGeom prst="rect">
            <a:avLst/>
          </a:prstGeom>
          <a:solidFill>
            <a:schemeClr val="accent2"/>
          </a:solidFill>
          <a:ln w="22225">
            <a:solidFill>
              <a:schemeClr val="tx1"/>
            </a:solidFill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/>
            <a:bevelB/>
          </a:sp3d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400" dirty="0" smtClean="0"/>
              <a:t>1. </a:t>
            </a:r>
            <a:r>
              <a:rPr lang="en-US" sz="1400" dirty="0" err="1" smtClean="0"/>
              <a:t>Montera</a:t>
            </a:r>
            <a:r>
              <a:rPr lang="en-US" sz="1400" dirty="0" smtClean="0"/>
              <a:t> </a:t>
            </a:r>
            <a:r>
              <a:rPr lang="en-US" sz="1400" dirty="0" err="1" smtClean="0"/>
              <a:t>manometern</a:t>
            </a:r>
            <a:r>
              <a:rPr lang="en-US" sz="1400" dirty="0" smtClean="0"/>
              <a:t> </a:t>
            </a:r>
            <a:r>
              <a:rPr lang="en-US" sz="1400" dirty="0" err="1" smtClean="0"/>
              <a:t>på</a:t>
            </a:r>
            <a:r>
              <a:rPr lang="en-US" sz="1400" dirty="0" smtClean="0"/>
              <a:t> </a:t>
            </a:r>
            <a:r>
              <a:rPr lang="en-US" sz="1400" dirty="0" err="1" smtClean="0"/>
              <a:t>mätuttag</a:t>
            </a:r>
            <a:r>
              <a:rPr lang="en-US" sz="1400" dirty="0" smtClean="0"/>
              <a:t> ”M</a:t>
            </a:r>
            <a:r>
              <a:rPr lang="en-US" sz="1400" dirty="0"/>
              <a:t>”, </a:t>
            </a:r>
            <a:r>
              <a:rPr lang="en-US" sz="1400" dirty="0" err="1" smtClean="0"/>
              <a:t>starta</a:t>
            </a:r>
            <a:r>
              <a:rPr lang="en-US" sz="1400" dirty="0" smtClean="0"/>
              <a:t> </a:t>
            </a:r>
            <a:r>
              <a:rPr lang="en-US" sz="1400" dirty="0" err="1" smtClean="0"/>
              <a:t>maskinen</a:t>
            </a:r>
            <a:r>
              <a:rPr lang="en-US" sz="1400" dirty="0" smtClean="0"/>
              <a:t>, </a:t>
            </a:r>
            <a:r>
              <a:rPr lang="en-US" sz="1400" dirty="0" err="1" smtClean="0"/>
              <a:t>aktivera</a:t>
            </a:r>
            <a:r>
              <a:rPr lang="en-US" sz="1400" dirty="0" smtClean="0"/>
              <a:t> </a:t>
            </a:r>
            <a:r>
              <a:rPr lang="en-US" sz="1400" dirty="0" err="1" smtClean="0"/>
              <a:t>arbetsvarv</a:t>
            </a:r>
            <a:r>
              <a:rPr lang="en-US" sz="1400" dirty="0" smtClean="0"/>
              <a:t> </a:t>
            </a:r>
            <a:r>
              <a:rPr lang="en-US" sz="1400" dirty="0" err="1" smtClean="0"/>
              <a:t>och</a:t>
            </a:r>
            <a:r>
              <a:rPr lang="en-US" sz="1400" dirty="0" smtClean="0"/>
              <a:t> </a:t>
            </a:r>
            <a:r>
              <a:rPr lang="en-US" sz="1400" dirty="0" err="1" smtClean="0"/>
              <a:t>stäng</a:t>
            </a:r>
            <a:r>
              <a:rPr lang="en-US" sz="1400" dirty="0" smtClean="0"/>
              <a:t> </a:t>
            </a:r>
            <a:r>
              <a:rPr lang="en-US" sz="1400" dirty="0" err="1" smtClean="0"/>
              <a:t>aggregatet</a:t>
            </a:r>
            <a:r>
              <a:rPr lang="en-US" sz="1400" dirty="0" smtClean="0"/>
              <a:t> </a:t>
            </a:r>
            <a:r>
              <a:rPr lang="en-US" sz="1400" dirty="0" err="1" smtClean="0"/>
              <a:t>för</a:t>
            </a:r>
            <a:r>
              <a:rPr lang="en-US" sz="1400" dirty="0" smtClean="0"/>
              <a:t> </a:t>
            </a:r>
            <a:r>
              <a:rPr lang="en-US" sz="1400" dirty="0" err="1" smtClean="0"/>
              <a:t>att</a:t>
            </a:r>
            <a:r>
              <a:rPr lang="en-US" sz="1400" dirty="0" smtClean="0"/>
              <a:t> </a:t>
            </a:r>
            <a:r>
              <a:rPr lang="en-US" sz="1400" dirty="0" err="1" smtClean="0"/>
              <a:t>aktivera</a:t>
            </a:r>
            <a:r>
              <a:rPr lang="en-US" sz="1400" dirty="0" smtClean="0"/>
              <a:t> </a:t>
            </a:r>
            <a:r>
              <a:rPr lang="en-US" sz="1400" dirty="0" err="1" smtClean="0"/>
              <a:t>pumpen</a:t>
            </a:r>
            <a:r>
              <a:rPr lang="en-US" sz="1400" dirty="0" smtClean="0"/>
              <a:t>,</a:t>
            </a:r>
            <a:endParaRPr lang="en-US" sz="1400" dirty="0"/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7255565" y="1900654"/>
            <a:ext cx="2613118" cy="738664"/>
          </a:xfrm>
          <a:prstGeom prst="rect">
            <a:avLst/>
          </a:prstGeom>
          <a:solidFill>
            <a:schemeClr val="accent2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/>
            <a:bevelB/>
            <a:contourClr>
              <a:schemeClr val="accent4"/>
            </a:contourClr>
          </a:sp3d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400" dirty="0" smtClean="0"/>
              <a:t>2. </a:t>
            </a:r>
            <a:r>
              <a:rPr lang="en-US" sz="1400" dirty="0" err="1" smtClean="0"/>
              <a:t>Trycket</a:t>
            </a:r>
            <a:r>
              <a:rPr lang="en-US" sz="1400" dirty="0" smtClean="0"/>
              <a:t> </a:t>
            </a:r>
            <a:r>
              <a:rPr lang="en-US" sz="1400" dirty="0" err="1" smtClean="0"/>
              <a:t>justeras</a:t>
            </a:r>
            <a:r>
              <a:rPr lang="en-US" sz="1400" dirty="0" smtClean="0"/>
              <a:t> med </a:t>
            </a:r>
            <a:r>
              <a:rPr lang="en-US" sz="1400" dirty="0" err="1" smtClean="0"/>
              <a:t>reducerare</a:t>
            </a:r>
            <a:r>
              <a:rPr lang="en-US" sz="1400" dirty="0" smtClean="0"/>
              <a:t> </a:t>
            </a:r>
            <a:r>
              <a:rPr lang="en-US" sz="1400" dirty="0"/>
              <a:t>”R10” </a:t>
            </a:r>
            <a:r>
              <a:rPr lang="en-US" sz="1400" dirty="0" err="1" smtClean="0"/>
              <a:t>och</a:t>
            </a:r>
            <a:r>
              <a:rPr lang="en-US" sz="1400" dirty="0" smtClean="0"/>
              <a:t> </a:t>
            </a:r>
            <a:r>
              <a:rPr lang="en-US" sz="1400" dirty="0" err="1" smtClean="0"/>
              <a:t>skall</a:t>
            </a:r>
            <a:r>
              <a:rPr lang="en-US" sz="1400" dirty="0" smtClean="0"/>
              <a:t> </a:t>
            </a:r>
            <a:r>
              <a:rPr lang="en-US" sz="1400" dirty="0" err="1" smtClean="0"/>
              <a:t>ställas</a:t>
            </a:r>
            <a:r>
              <a:rPr lang="en-US" sz="1400" dirty="0" smtClean="0"/>
              <a:t> </a:t>
            </a:r>
            <a:r>
              <a:rPr lang="en-US" sz="1400" dirty="0" err="1" smtClean="0"/>
              <a:t>enligt</a:t>
            </a:r>
            <a:r>
              <a:rPr lang="en-US" sz="1400" dirty="0" smtClean="0"/>
              <a:t> </a:t>
            </a:r>
            <a:r>
              <a:rPr lang="en-US" sz="1400" dirty="0" err="1" smtClean="0"/>
              <a:t>manualen</a:t>
            </a:r>
            <a:r>
              <a:rPr lang="en-US" sz="1400" dirty="0" smtClean="0"/>
              <a:t>.</a:t>
            </a:r>
            <a:endParaRPr lang="en-US" sz="1400" dirty="0"/>
          </a:p>
        </p:txBody>
      </p:sp>
      <p:cxnSp>
        <p:nvCxnSpPr>
          <p:cNvPr id="9" name="Rak pil 8"/>
          <p:cNvCxnSpPr/>
          <p:nvPr/>
        </p:nvCxnSpPr>
        <p:spPr bwMode="auto">
          <a:xfrm flipH="1">
            <a:off x="5302963" y="2448296"/>
            <a:ext cx="1952602" cy="514653"/>
          </a:xfrm>
          <a:prstGeom prst="straightConnector1">
            <a:avLst/>
          </a:prstGeom>
          <a:ln w="38100">
            <a:headEnd type="none" w="med" len="med"/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Rak pil 10"/>
          <p:cNvCxnSpPr/>
          <p:nvPr/>
        </p:nvCxnSpPr>
        <p:spPr bwMode="auto">
          <a:xfrm flipH="1" flipV="1">
            <a:off x="3084312" y="3879776"/>
            <a:ext cx="2441845" cy="841311"/>
          </a:xfrm>
          <a:prstGeom prst="straightConnector1">
            <a:avLst/>
          </a:prstGeom>
          <a:ln w="38100">
            <a:headEnd type="none" w="med" len="med"/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Chapter 2. Ram / </a:t>
            </a:r>
            <a:r>
              <a:rPr lang="en-US" dirty="0" err="1" smtClean="0"/>
              <a:t>Knivar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err="1" smtClean="0">
                <a:solidFill>
                  <a:schemeClr val="accent1"/>
                </a:solidFill>
              </a:rPr>
              <a:t>Övre</a:t>
            </a:r>
            <a:r>
              <a:rPr lang="en-US" dirty="0" smtClean="0">
                <a:solidFill>
                  <a:schemeClr val="accent1"/>
                </a:solidFill>
              </a:rPr>
              <a:t> </a:t>
            </a:r>
            <a:r>
              <a:rPr lang="en-US" dirty="0" err="1" smtClean="0">
                <a:solidFill>
                  <a:schemeClr val="accent1"/>
                </a:solidFill>
              </a:rPr>
              <a:t>kniv</a:t>
            </a:r>
            <a:r>
              <a:rPr lang="en-US" dirty="0" smtClean="0">
                <a:solidFill>
                  <a:schemeClr val="accent1"/>
                </a:solidFill>
              </a:rPr>
              <a:t> (928)</a:t>
            </a:r>
          </a:p>
        </p:txBody>
      </p:sp>
      <p:sp>
        <p:nvSpPr>
          <p:cNvPr id="9" name="textruta 8"/>
          <p:cNvSpPr txBox="1"/>
          <p:nvPr/>
        </p:nvSpPr>
        <p:spPr>
          <a:xfrm>
            <a:off x="566529" y="5237921"/>
            <a:ext cx="936266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800" b="1" u="sng" dirty="0" smtClean="0"/>
              <a:t>För rätt inställning av fjäderns förspänning på 928.</a:t>
            </a:r>
            <a:endParaRPr lang="sv-SE" sz="1800" dirty="0" smtClean="0"/>
          </a:p>
          <a:p>
            <a:r>
              <a:rPr lang="sv-SE" sz="1800" dirty="0" smtClean="0"/>
              <a:t>Det är viktigt att först justera momentarmen i linje mot spår i axelände. Eller i vinkel 90 grader mot knivens arm om man ser det uppifrån.</a:t>
            </a:r>
          </a:p>
          <a:p>
            <a:r>
              <a:rPr lang="sv-SE" sz="1800" dirty="0" smtClean="0"/>
              <a:t>Rätt förspänning av fjäder är vid 45-50 mm. Mäter man spännskruvens utstick från ramen är det 10-15 mm. </a:t>
            </a:r>
            <a:endParaRPr lang="sv-SE" sz="1800" dirty="0"/>
          </a:p>
        </p:txBody>
      </p:sp>
      <p:pic>
        <p:nvPicPr>
          <p:cNvPr id="11" name="Bildobjekt 10" descr="Överkniv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388599" y="1577118"/>
            <a:ext cx="3737110" cy="3524864"/>
          </a:xfrm>
          <a:prstGeom prst="rect">
            <a:avLst/>
          </a:prstGeom>
        </p:spPr>
      </p:pic>
      <p:cxnSp>
        <p:nvCxnSpPr>
          <p:cNvPr id="13" name="Rak pil 12"/>
          <p:cNvCxnSpPr/>
          <p:nvPr/>
        </p:nvCxnSpPr>
        <p:spPr bwMode="auto">
          <a:xfrm flipH="1" flipV="1">
            <a:off x="5420140" y="2925420"/>
            <a:ext cx="960781" cy="2213111"/>
          </a:xfrm>
          <a:prstGeom prst="straightConnector1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5" name="Rak pil 14"/>
          <p:cNvCxnSpPr/>
          <p:nvPr/>
        </p:nvCxnSpPr>
        <p:spPr bwMode="auto">
          <a:xfrm>
            <a:off x="5191538" y="2835965"/>
            <a:ext cx="447261" cy="19878"/>
          </a:xfrm>
          <a:prstGeom prst="straightConnector1">
            <a:avLst/>
          </a:prstGeom>
          <a:noFill/>
          <a:ln w="31750" cap="flat" cmpd="sng" algn="ctr">
            <a:solidFill>
              <a:srgbClr val="FFFF00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17" name="Rak pil 16"/>
          <p:cNvCxnSpPr/>
          <p:nvPr/>
        </p:nvCxnSpPr>
        <p:spPr bwMode="auto">
          <a:xfrm flipV="1">
            <a:off x="3916017" y="3906078"/>
            <a:ext cx="506896" cy="1"/>
          </a:xfrm>
          <a:prstGeom prst="straightConnector1">
            <a:avLst/>
          </a:prstGeom>
          <a:noFill/>
          <a:ln w="31750" cap="flat" cmpd="sng" algn="ctr">
            <a:solidFill>
              <a:srgbClr val="FFFF00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20" name="Rak pil 19"/>
          <p:cNvCxnSpPr/>
          <p:nvPr/>
        </p:nvCxnSpPr>
        <p:spPr bwMode="auto">
          <a:xfrm flipV="1">
            <a:off x="2110409" y="3955774"/>
            <a:ext cx="1795669" cy="450575"/>
          </a:xfrm>
          <a:prstGeom prst="straightConnector1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 Flerträdshantering.</a:t>
            </a:r>
            <a:endParaRPr lang="sv-SE" dirty="0"/>
          </a:p>
        </p:txBody>
      </p:sp>
      <p:pic>
        <p:nvPicPr>
          <p:cNvPr id="3" name="Bildobjekt 2" descr="5000Dackarma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6992" y="1407829"/>
            <a:ext cx="4234069" cy="5986883"/>
          </a:xfrm>
          <a:prstGeom prst="rect">
            <a:avLst/>
          </a:prstGeom>
        </p:spPr>
      </p:pic>
      <p:sp>
        <p:nvSpPr>
          <p:cNvPr id="4" name="Rektangel 3"/>
          <p:cNvSpPr/>
          <p:nvPr/>
        </p:nvSpPr>
        <p:spPr>
          <a:xfrm>
            <a:off x="138368" y="2264758"/>
            <a:ext cx="4650684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000" dirty="0" smtClean="0"/>
              <a:t>Ackumuleringsenheten öppnar större än aggregatets maxöppning</a:t>
            </a:r>
            <a:r>
              <a:rPr lang="sv-SE" sz="2000" dirty="0"/>
              <a:t>.</a:t>
            </a:r>
            <a:r>
              <a:rPr lang="sv-SE" sz="2000" dirty="0" smtClean="0"/>
              <a:t/>
            </a:r>
            <a:br>
              <a:rPr lang="sv-SE" sz="2000" dirty="0" smtClean="0"/>
            </a:br>
            <a:r>
              <a:rPr lang="sv-SE" sz="2000" dirty="0" smtClean="0"/>
              <a:t>Ackumuleringsutrustningen är tillgänglig för Log Max 4000, 5000, 6000 samt 7000.</a:t>
            </a:r>
            <a:br>
              <a:rPr lang="sv-SE" sz="2000" dirty="0" smtClean="0"/>
            </a:br>
            <a:r>
              <a:rPr lang="sv-SE" sz="2000" dirty="0" smtClean="0"/>
              <a:t/>
            </a:r>
            <a:br>
              <a:rPr lang="sv-SE" sz="2000" dirty="0" smtClean="0"/>
            </a:br>
            <a:r>
              <a:rPr lang="sv-SE" sz="2000" dirty="0" smtClean="0"/>
              <a:t>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sv-S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Snöskydd.</a:t>
            </a:r>
            <a:endParaRPr lang="sv-SE" dirty="0"/>
          </a:p>
        </p:txBody>
      </p:sp>
      <p:pic>
        <p:nvPicPr>
          <p:cNvPr id="3" name="Picture 5" descr="Snöskydd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755335" y="1386001"/>
            <a:ext cx="5219700" cy="583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ruta 3"/>
          <p:cNvSpPr txBox="1"/>
          <p:nvPr/>
        </p:nvSpPr>
        <p:spPr>
          <a:xfrm>
            <a:off x="755374" y="2832652"/>
            <a:ext cx="294198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dirty="0" smtClean="0"/>
              <a:t>Snöskyddet är ett gummiskydd som sitter mellan fällänken och aggregat och förhindrar snö, smuts och liknande att samlas där. Finns till alla Log Max aggregat.</a:t>
            </a:r>
            <a:br>
              <a:rPr lang="sv-SE" sz="1600" dirty="0" smtClean="0"/>
            </a:br>
            <a:r>
              <a:rPr lang="sv-SE" sz="1600" dirty="0" smtClean="0"/>
              <a:t/>
            </a:r>
            <a:br>
              <a:rPr lang="sv-SE" sz="1600" dirty="0" smtClean="0"/>
            </a:br>
            <a:endParaRPr lang="sv-SE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Real Easy</a:t>
            </a:r>
            <a:endParaRPr lang="sv-SE" dirty="0"/>
          </a:p>
        </p:txBody>
      </p:sp>
      <p:pic>
        <p:nvPicPr>
          <p:cNvPr id="3" name="Bildobjekt 2" descr="RealEas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5487" y="1521939"/>
            <a:ext cx="3556000" cy="5280661"/>
          </a:xfrm>
          <a:prstGeom prst="rect">
            <a:avLst/>
          </a:prstGeom>
        </p:spPr>
      </p:pic>
      <p:sp>
        <p:nvSpPr>
          <p:cNvPr id="4" name="textruta 3"/>
          <p:cNvSpPr txBox="1"/>
          <p:nvPr/>
        </p:nvSpPr>
        <p:spPr>
          <a:xfrm>
            <a:off x="477079" y="1560443"/>
            <a:ext cx="5148470" cy="5786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000" dirty="0" smtClean="0"/>
              <a:t>Log Max </a:t>
            </a:r>
            <a:r>
              <a:rPr lang="sv-SE" sz="2000" dirty="0" err="1" smtClean="0"/>
              <a:t>RealEasy</a:t>
            </a:r>
            <a:r>
              <a:rPr lang="sv-SE" sz="2000" dirty="0" smtClean="0"/>
              <a:t> består av två aggregatdelar och en </a:t>
            </a:r>
            <a:r>
              <a:rPr lang="sv-SE" sz="2000" dirty="0" err="1" smtClean="0"/>
              <a:t>rotatordel</a:t>
            </a:r>
            <a:r>
              <a:rPr lang="sv-SE" sz="2000" dirty="0" smtClean="0"/>
              <a:t>. </a:t>
            </a:r>
            <a:br>
              <a:rPr lang="sv-SE" sz="2000" dirty="0" smtClean="0"/>
            </a:br>
            <a:r>
              <a:rPr lang="sv-SE" sz="2000" dirty="0" err="1" smtClean="0"/>
              <a:t>Rotatordelen</a:t>
            </a:r>
            <a:r>
              <a:rPr lang="sv-SE" sz="2000" dirty="0" smtClean="0"/>
              <a:t> fästs med M16 bult och innehåller kona och centrumskruv. </a:t>
            </a:r>
            <a:br>
              <a:rPr lang="sv-SE" sz="2000" dirty="0" smtClean="0"/>
            </a:br>
            <a:r>
              <a:rPr lang="sv-SE" sz="2000" dirty="0" smtClean="0"/>
              <a:t>Aggregatdelen består av ett stålfäste med säte för konan och fästs med M16 bult i vardera aggregats fällänk. Låsmuttern för centrumskruven monteras med tallriksfjädrar och dras åt med slagnyckel. Den totala vikten är endast 29 kg.</a:t>
            </a:r>
            <a:br>
              <a:rPr lang="sv-SE" sz="2000" dirty="0" smtClean="0"/>
            </a:br>
            <a:r>
              <a:rPr lang="sv-SE" sz="2000" dirty="0" smtClean="0"/>
              <a:t/>
            </a:r>
            <a:br>
              <a:rPr lang="sv-SE" sz="2000" dirty="0" smtClean="0"/>
            </a:br>
            <a:r>
              <a:rPr lang="sv-SE" sz="2000" dirty="0" smtClean="0"/>
              <a:t> Log Max snabbfäste </a:t>
            </a:r>
            <a:r>
              <a:rPr lang="sv-SE" sz="2000" dirty="0" err="1" smtClean="0"/>
              <a:t>RealEasy</a:t>
            </a:r>
            <a:r>
              <a:rPr lang="sv-SE" sz="2000" dirty="0" smtClean="0"/>
              <a:t> kan användas tillsammans med Log Max aggregaten 4000/5000/6000 och 7000. </a:t>
            </a:r>
            <a:br>
              <a:rPr lang="sv-SE" sz="2000" dirty="0" smtClean="0"/>
            </a:br>
            <a:r>
              <a:rPr lang="sv-SE" sz="2000" dirty="0" smtClean="0"/>
              <a:t/>
            </a:r>
            <a:br>
              <a:rPr lang="sv-SE" sz="2000" dirty="0" smtClean="0"/>
            </a:br>
            <a:r>
              <a:rPr lang="sv-SE" sz="2000" dirty="0" smtClean="0"/>
              <a:t>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sv-S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Easy </a:t>
            </a:r>
            <a:r>
              <a:rPr lang="sv-SE" dirty="0" err="1" smtClean="0"/>
              <a:t>Greasy</a:t>
            </a:r>
            <a:endParaRPr lang="sv-SE" dirty="0"/>
          </a:p>
        </p:txBody>
      </p:sp>
      <p:pic>
        <p:nvPicPr>
          <p:cNvPr id="3" name="Picture 5" descr="EG_schem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5611" y="1381539"/>
            <a:ext cx="5451021" cy="4144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33" t="6312" r="14748" b="14394"/>
          <a:stretch/>
        </p:blipFill>
        <p:spPr bwMode="auto">
          <a:xfrm>
            <a:off x="5798351" y="1381539"/>
            <a:ext cx="3858926" cy="5492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Rak pil 5"/>
          <p:cNvCxnSpPr/>
          <p:nvPr/>
        </p:nvCxnSpPr>
        <p:spPr bwMode="auto">
          <a:xfrm flipV="1">
            <a:off x="5357446" y="3188677"/>
            <a:ext cx="691662" cy="58615"/>
          </a:xfrm>
          <a:prstGeom prst="straightConnector1">
            <a:avLst/>
          </a:prstGeom>
          <a:noFill/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9" name="Rak pil 8"/>
          <p:cNvCxnSpPr/>
          <p:nvPr/>
        </p:nvCxnSpPr>
        <p:spPr bwMode="auto">
          <a:xfrm>
            <a:off x="5380892" y="3247292"/>
            <a:ext cx="1324708" cy="164123"/>
          </a:xfrm>
          <a:prstGeom prst="straightConnector1">
            <a:avLst/>
          </a:prstGeom>
          <a:noFill/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0" name="textruta 9"/>
          <p:cNvSpPr txBox="1"/>
          <p:nvPr/>
        </p:nvSpPr>
        <p:spPr>
          <a:xfrm>
            <a:off x="4044461" y="3036277"/>
            <a:ext cx="17936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000" dirty="0" smtClean="0"/>
              <a:t>Backventil</a:t>
            </a:r>
            <a:endParaRPr lang="sv-SE" sz="2000" dirty="0"/>
          </a:p>
        </p:txBody>
      </p:sp>
      <p:cxnSp>
        <p:nvCxnSpPr>
          <p:cNvPr id="12" name="Rak pil 11"/>
          <p:cNvCxnSpPr/>
          <p:nvPr/>
        </p:nvCxnSpPr>
        <p:spPr bwMode="auto">
          <a:xfrm flipV="1">
            <a:off x="5427785" y="3903785"/>
            <a:ext cx="1254369" cy="11723"/>
          </a:xfrm>
          <a:prstGeom prst="straightConnector1">
            <a:avLst/>
          </a:prstGeom>
          <a:noFill/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3" name="textruta 12"/>
          <p:cNvSpPr txBox="1"/>
          <p:nvPr/>
        </p:nvSpPr>
        <p:spPr>
          <a:xfrm>
            <a:off x="4677508" y="3692769"/>
            <a:ext cx="16295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000" dirty="0" smtClean="0"/>
              <a:t>Filter</a:t>
            </a:r>
            <a:endParaRPr lang="sv-SE" sz="2000" dirty="0"/>
          </a:p>
        </p:txBody>
      </p:sp>
      <p:cxnSp>
        <p:nvCxnSpPr>
          <p:cNvPr id="15" name="Rak pil 14"/>
          <p:cNvCxnSpPr/>
          <p:nvPr/>
        </p:nvCxnSpPr>
        <p:spPr bwMode="auto">
          <a:xfrm flipV="1">
            <a:off x="5392615" y="2497015"/>
            <a:ext cx="2028093" cy="105509"/>
          </a:xfrm>
          <a:prstGeom prst="straightConnector1">
            <a:avLst/>
          </a:prstGeom>
          <a:noFill/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7" name="Rak pil 16"/>
          <p:cNvCxnSpPr/>
          <p:nvPr/>
        </p:nvCxnSpPr>
        <p:spPr bwMode="auto">
          <a:xfrm flipV="1">
            <a:off x="5404338" y="1875693"/>
            <a:ext cx="2543908" cy="46892"/>
          </a:xfrm>
          <a:prstGeom prst="straightConnector1">
            <a:avLst/>
          </a:prstGeom>
          <a:noFill/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9" name="textruta 18"/>
          <p:cNvSpPr txBox="1"/>
          <p:nvPr/>
        </p:nvSpPr>
        <p:spPr>
          <a:xfrm>
            <a:off x="4665785" y="2403231"/>
            <a:ext cx="15122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000" dirty="0" smtClean="0"/>
              <a:t>Kolv</a:t>
            </a:r>
            <a:endParaRPr lang="sv-SE" sz="2000" dirty="0"/>
          </a:p>
        </p:txBody>
      </p:sp>
      <p:sp>
        <p:nvSpPr>
          <p:cNvPr id="20" name="textruta 19"/>
          <p:cNvSpPr txBox="1"/>
          <p:nvPr/>
        </p:nvSpPr>
        <p:spPr>
          <a:xfrm>
            <a:off x="3798275" y="1723293"/>
            <a:ext cx="16881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000" dirty="0" smtClean="0"/>
              <a:t>Magnetspole </a:t>
            </a:r>
            <a:endParaRPr lang="sv-SE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Sensor för övre kniv</a:t>
            </a:r>
            <a:endParaRPr lang="sv-SE" dirty="0"/>
          </a:p>
        </p:txBody>
      </p:sp>
      <p:pic>
        <p:nvPicPr>
          <p:cNvPr id="3" name="Picture 2" descr="DSCF0008"/>
          <p:cNvPicPr>
            <a:picLocks noChangeAspect="1" noChangeArrowheads="1"/>
          </p:cNvPicPr>
          <p:nvPr/>
        </p:nvPicPr>
        <p:blipFill>
          <a:blip r:embed="rId2"/>
          <a:srcRect l="1418"/>
          <a:stretch>
            <a:fillRect/>
          </a:stretch>
        </p:blipFill>
        <p:spPr bwMode="auto">
          <a:xfrm>
            <a:off x="4611757" y="2281982"/>
            <a:ext cx="5338729" cy="406155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6" name="textruta 5"/>
          <p:cNvSpPr txBox="1"/>
          <p:nvPr/>
        </p:nvSpPr>
        <p:spPr>
          <a:xfrm>
            <a:off x="447261" y="2216426"/>
            <a:ext cx="398559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smtClean="0"/>
              <a:t>Digital och Analog sensor.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Sensor för överkniven</a:t>
            </a:r>
            <a:endParaRPr lang="sv-SE" dirty="0"/>
          </a:p>
        </p:txBody>
      </p:sp>
      <p:sp>
        <p:nvSpPr>
          <p:cNvPr id="3" name="textruta 2"/>
          <p:cNvSpPr txBox="1"/>
          <p:nvPr/>
        </p:nvSpPr>
        <p:spPr>
          <a:xfrm>
            <a:off x="377687" y="1630017"/>
            <a:ext cx="99689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000" dirty="0" smtClean="0"/>
              <a:t>Det finns idag två olika typer av sensor för överkniven.</a:t>
            </a:r>
          </a:p>
          <a:p>
            <a:r>
              <a:rPr lang="sv-SE" sz="2000" dirty="0" smtClean="0"/>
              <a:t>Digital  sensor (standard), reagerar på en magnetskruv och justeras manuellt.</a:t>
            </a:r>
          </a:p>
          <a:p>
            <a:r>
              <a:rPr lang="sv-SE" sz="2000" dirty="0" smtClean="0"/>
              <a:t>Analog sensor kan justeras från maskinens dator genom att ändra tillslagspunkten för olika diametrar och beroende på maskindator, även per trädslag.</a:t>
            </a:r>
          </a:p>
        </p:txBody>
      </p:sp>
      <p:pic>
        <p:nvPicPr>
          <p:cNvPr id="5" name="Bildobjekt 4" descr="Kopia av Digital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505" y="3243452"/>
            <a:ext cx="4651512" cy="1984531"/>
          </a:xfrm>
          <a:prstGeom prst="rect">
            <a:avLst/>
          </a:prstGeom>
        </p:spPr>
      </p:pic>
      <p:pic>
        <p:nvPicPr>
          <p:cNvPr id="6" name="Bildobjekt 5" descr="Kopia av Analog.bm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8895" y="3256966"/>
            <a:ext cx="4743221" cy="1957698"/>
          </a:xfrm>
          <a:prstGeom prst="rect">
            <a:avLst/>
          </a:prstGeom>
        </p:spPr>
      </p:pic>
      <p:cxnSp>
        <p:nvCxnSpPr>
          <p:cNvPr id="8" name="Rak pil 7"/>
          <p:cNvCxnSpPr/>
          <p:nvPr/>
        </p:nvCxnSpPr>
        <p:spPr bwMode="auto">
          <a:xfrm flipH="1" flipV="1">
            <a:off x="1282148" y="4442791"/>
            <a:ext cx="19878" cy="1013792"/>
          </a:xfrm>
          <a:prstGeom prst="straightConnector1">
            <a:avLst/>
          </a:prstGeom>
          <a:noFill/>
          <a:ln w="2540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0" name="Rak pil 9"/>
          <p:cNvCxnSpPr/>
          <p:nvPr/>
        </p:nvCxnSpPr>
        <p:spPr bwMode="auto">
          <a:xfrm flipH="1" flipV="1">
            <a:off x="5486401" y="4273827"/>
            <a:ext cx="29816" cy="1142999"/>
          </a:xfrm>
          <a:prstGeom prst="straightConnector1">
            <a:avLst/>
          </a:prstGeom>
          <a:noFill/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3" name="textruta 12"/>
          <p:cNvSpPr txBox="1"/>
          <p:nvPr/>
        </p:nvSpPr>
        <p:spPr>
          <a:xfrm>
            <a:off x="367747" y="5655365"/>
            <a:ext cx="45123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800" dirty="0" smtClean="0"/>
              <a:t>Digitala sensorn har orange färg och är 12 mm i diameter </a:t>
            </a:r>
            <a:endParaRPr lang="sv-SE" sz="1800" dirty="0"/>
          </a:p>
        </p:txBody>
      </p:sp>
      <p:sp>
        <p:nvSpPr>
          <p:cNvPr id="14" name="textruta 13"/>
          <p:cNvSpPr txBox="1"/>
          <p:nvPr/>
        </p:nvSpPr>
        <p:spPr>
          <a:xfrm>
            <a:off x="5158409" y="5635488"/>
            <a:ext cx="46415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800" dirty="0" smtClean="0"/>
              <a:t>Analoga sensorn har blå färg och är 18 mm i diameter. </a:t>
            </a:r>
            <a:endParaRPr lang="sv-SE" sz="1800" dirty="0"/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Analog sensor för överkniv</a:t>
            </a:r>
            <a:endParaRPr lang="sv-SE" dirty="0"/>
          </a:p>
        </p:txBody>
      </p:sp>
      <p:sp>
        <p:nvSpPr>
          <p:cNvPr id="3" name="textruta 2"/>
          <p:cNvSpPr txBox="1"/>
          <p:nvPr/>
        </p:nvSpPr>
        <p:spPr>
          <a:xfrm>
            <a:off x="347870" y="1639957"/>
            <a:ext cx="100087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000" dirty="0" smtClean="0"/>
              <a:t>Analoga sensorn gör det möjligt att justera stammens hållning i aggregatet med variabel tillslagspunkt. Det kan görs i maskinens dator.</a:t>
            </a:r>
          </a:p>
          <a:p>
            <a:r>
              <a:rPr lang="sv-SE" sz="2000" dirty="0" smtClean="0"/>
              <a:t>Kan eftermonteras på äldre aggregat om datorn är kompatibel.</a:t>
            </a:r>
          </a:p>
        </p:txBody>
      </p:sp>
      <p:pic>
        <p:nvPicPr>
          <p:cNvPr id="4" name="Bildobjekt 3" descr="Analog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9650" y="2688892"/>
            <a:ext cx="6499087" cy="2151465"/>
          </a:xfrm>
          <a:prstGeom prst="rect">
            <a:avLst/>
          </a:prstGeom>
        </p:spPr>
      </p:pic>
      <p:pic>
        <p:nvPicPr>
          <p:cNvPr id="5" name="Bildobjekt 4" descr="Analog.mont_2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9591" y="4836872"/>
            <a:ext cx="6470374" cy="1734360"/>
          </a:xfrm>
          <a:prstGeom prst="rect">
            <a:avLst/>
          </a:prstGeom>
        </p:spPr>
      </p:pic>
      <p:sp>
        <p:nvSpPr>
          <p:cNvPr id="6" name="textruta 5"/>
          <p:cNvSpPr txBox="1"/>
          <p:nvPr/>
        </p:nvSpPr>
        <p:spPr>
          <a:xfrm>
            <a:off x="6124354" y="3646967"/>
            <a:ext cx="3208489" cy="923330"/>
          </a:xfrm>
          <a:prstGeom prst="rect">
            <a:avLst/>
          </a:prstGeom>
          <a:solidFill>
            <a:schemeClr val="accent2"/>
          </a:solidFill>
          <a:scene3d>
            <a:camera prst="orthographicFront"/>
            <a:lightRig rig="threePt" dir="t"/>
          </a:scene3d>
          <a:sp3d>
            <a:bevelT/>
            <a:bevelB/>
          </a:sp3d>
        </p:spPr>
        <p:txBody>
          <a:bodyPr wrap="square" rtlCol="0">
            <a:spAutoFit/>
          </a:bodyPr>
          <a:lstStyle/>
          <a:p>
            <a:r>
              <a:rPr lang="sv-SE" sz="1800" dirty="0" smtClean="0"/>
              <a:t>Montera kabelförskruvningen med en förskjutning för att få rätt förspänning på fjädern.</a:t>
            </a:r>
            <a:endParaRPr lang="sv-SE" sz="1800" dirty="0"/>
          </a:p>
        </p:txBody>
      </p:sp>
      <p:cxnSp>
        <p:nvCxnSpPr>
          <p:cNvPr id="7" name="Rak pil 6"/>
          <p:cNvCxnSpPr/>
          <p:nvPr/>
        </p:nvCxnSpPr>
        <p:spPr bwMode="auto">
          <a:xfrm flipH="1">
            <a:off x="5560830" y="4247132"/>
            <a:ext cx="563524" cy="835231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8" name="textruta 7"/>
          <p:cNvSpPr txBox="1"/>
          <p:nvPr/>
        </p:nvSpPr>
        <p:spPr>
          <a:xfrm>
            <a:off x="4359349" y="4965404"/>
            <a:ext cx="9037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000" b="1" dirty="0" smtClean="0">
                <a:solidFill>
                  <a:srgbClr val="FF0000"/>
                </a:solidFill>
              </a:rPr>
              <a:t>8 mm</a:t>
            </a:r>
            <a:endParaRPr lang="sv-SE" sz="2000" b="1" dirty="0">
              <a:solidFill>
                <a:srgbClr val="FF0000"/>
              </a:solidFill>
            </a:endParaRPr>
          </a:p>
        </p:txBody>
      </p:sp>
      <p:cxnSp>
        <p:nvCxnSpPr>
          <p:cNvPr id="9" name="Rak pil 8"/>
          <p:cNvCxnSpPr/>
          <p:nvPr/>
        </p:nvCxnSpPr>
        <p:spPr bwMode="auto">
          <a:xfrm flipV="1">
            <a:off x="5305647" y="5199321"/>
            <a:ext cx="393404" cy="10632"/>
          </a:xfrm>
          <a:prstGeom prst="straightConnector1">
            <a:avLst/>
          </a:prstGeom>
          <a:noFill/>
          <a:ln w="31750" cap="flat" cmpd="sng" algn="ctr">
            <a:solidFill>
              <a:srgbClr val="FF0000"/>
            </a:solidFill>
            <a:prstDash val="solid"/>
            <a:round/>
            <a:headEnd type="arrow"/>
            <a:tailEnd type="arrow"/>
          </a:ln>
          <a:effectLst/>
        </p:spPr>
      </p:cxn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Analog sensor för överkniv.</a:t>
            </a:r>
            <a:endParaRPr lang="sv-SE" dirty="0"/>
          </a:p>
        </p:txBody>
      </p:sp>
      <p:sp>
        <p:nvSpPr>
          <p:cNvPr id="3" name="textruta 2"/>
          <p:cNvSpPr txBox="1"/>
          <p:nvPr/>
        </p:nvSpPr>
        <p:spPr>
          <a:xfrm>
            <a:off x="616225" y="993914"/>
            <a:ext cx="8975034" cy="6786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v-SE" dirty="0" smtClean="0"/>
          </a:p>
          <a:p>
            <a:r>
              <a:rPr lang="sv-SE" dirty="0" smtClean="0"/>
              <a:t> </a:t>
            </a:r>
          </a:p>
          <a:p>
            <a:r>
              <a:rPr lang="sv-SE" sz="1800" b="1" dirty="0" smtClean="0"/>
              <a:t>Grundinställning analog sensor - </a:t>
            </a:r>
            <a:r>
              <a:rPr lang="sv-SE" sz="1800" b="1" dirty="0" err="1" smtClean="0"/>
              <a:t>Active</a:t>
            </a:r>
            <a:r>
              <a:rPr lang="sv-SE" sz="1800" b="1" dirty="0" smtClean="0"/>
              <a:t> </a:t>
            </a:r>
            <a:r>
              <a:rPr lang="sv-SE" sz="1800" b="1" dirty="0" err="1" smtClean="0"/>
              <a:t>Friction</a:t>
            </a:r>
            <a:r>
              <a:rPr lang="sv-SE" sz="1800" b="1" dirty="0" smtClean="0"/>
              <a:t> Control </a:t>
            </a:r>
          </a:p>
          <a:p>
            <a:endParaRPr lang="sv-SE" sz="1800" dirty="0" smtClean="0"/>
          </a:p>
          <a:p>
            <a:r>
              <a:rPr lang="sv-SE" sz="1800" dirty="0" smtClean="0"/>
              <a:t>1. Stäng av dieselmotorn, men låt tändningen vara tillslagen.</a:t>
            </a:r>
          </a:p>
          <a:p>
            <a:r>
              <a:rPr lang="sv-SE" sz="1800" dirty="0" smtClean="0"/>
              <a:t>2. Montera eggskydd på knivarna. </a:t>
            </a:r>
          </a:p>
          <a:p>
            <a:r>
              <a:rPr lang="sv-SE" sz="1800" dirty="0" smtClean="0"/>
              <a:t>3. Lossa sensorskruvens låsmutter. </a:t>
            </a:r>
          </a:p>
          <a:p>
            <a:r>
              <a:rPr lang="sv-SE" sz="1800" dirty="0" smtClean="0"/>
              <a:t>4. Vrid sensorskruven moturs så långt det går. </a:t>
            </a:r>
          </a:p>
          <a:p>
            <a:r>
              <a:rPr lang="sv-SE" sz="1800" dirty="0" smtClean="0"/>
              <a:t>5. Tryck den övre kniven mot sin stoppklack </a:t>
            </a:r>
          </a:p>
          <a:p>
            <a:r>
              <a:rPr lang="sv-SE" sz="1800" dirty="0" smtClean="0"/>
              <a:t>6. Vrid nu sensorskruven medurs tills det blir mekanisk kontakt mellan sensorskruven</a:t>
            </a:r>
          </a:p>
          <a:p>
            <a:r>
              <a:rPr lang="sv-SE" sz="1800" dirty="0" smtClean="0"/>
              <a:t>    och sensorhållaren (sensor). </a:t>
            </a:r>
          </a:p>
          <a:p>
            <a:r>
              <a:rPr lang="sv-SE" sz="1800" dirty="0" smtClean="0"/>
              <a:t>7. Vrid sensorskruven moturs 1 varv. </a:t>
            </a:r>
          </a:p>
          <a:p>
            <a:r>
              <a:rPr lang="sv-SE" sz="1800" dirty="0" smtClean="0"/>
              <a:t>8. Lås sensorskruven med låsmuttern. </a:t>
            </a:r>
          </a:p>
          <a:p>
            <a:r>
              <a:rPr lang="sv-SE" sz="1800" dirty="0" smtClean="0"/>
              <a:t>9. Den fysiska grundinställningen är nu klar, gå vidare till gällande styrsystemsmanual</a:t>
            </a:r>
          </a:p>
          <a:p>
            <a:r>
              <a:rPr lang="sv-SE" sz="1800" dirty="0" smtClean="0"/>
              <a:t>    för vidare instruktion om grundinställning i hyttdator. </a:t>
            </a:r>
          </a:p>
          <a:p>
            <a:endParaRPr lang="sv-SE" sz="1800" dirty="0" smtClean="0"/>
          </a:p>
          <a:p>
            <a:r>
              <a:rPr lang="sv-SE" sz="1800" dirty="0" smtClean="0"/>
              <a:t>Rekommenderad intervall av repetition för grundinställning är 2000 timmar. </a:t>
            </a:r>
          </a:p>
          <a:p>
            <a:r>
              <a:rPr lang="sv-SE" sz="1800" dirty="0" smtClean="0"/>
              <a:t>Om byte av någon komponent som berör funktionen så skall alltid grundinställningen repeteras.</a:t>
            </a:r>
          </a:p>
          <a:p>
            <a:endParaRPr lang="sv-SE" sz="1800" dirty="0" smtClean="0"/>
          </a:p>
          <a:p>
            <a:endParaRPr lang="sv-SE" sz="1800" dirty="0" smtClean="0"/>
          </a:p>
          <a:p>
            <a:endParaRPr lang="sv-SE" sz="1800" dirty="0" smtClean="0"/>
          </a:p>
          <a:p>
            <a:endParaRPr lang="sv-SE" dirty="0" smtClean="0"/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graphicFrame>
        <p:nvGraphicFramePr>
          <p:cNvPr id="5" name="Objek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48114134"/>
              </p:ext>
            </p:extLst>
          </p:nvPr>
        </p:nvGraphicFramePr>
        <p:xfrm>
          <a:off x="4122738" y="3041650"/>
          <a:ext cx="2447925" cy="1476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1087" name="Kalkylblad" r:id="rId4" imgW="2447945" imgH="1476443" progId="Excel.Sheet.12">
                  <p:embed/>
                </p:oleObj>
              </mc:Choice>
              <mc:Fallback>
                <p:oleObj name="Kalkylblad" r:id="rId4" imgW="2447945" imgH="1476443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122738" y="3041650"/>
                        <a:ext cx="2447925" cy="14763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2673400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Kapitel</a:t>
            </a:r>
            <a:r>
              <a:rPr lang="en-US" dirty="0" smtClean="0"/>
              <a:t> 2.  Ram / </a:t>
            </a:r>
            <a:r>
              <a:rPr lang="en-US" dirty="0" err="1" smtClean="0"/>
              <a:t>Knivar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err="1" smtClean="0">
                <a:solidFill>
                  <a:schemeClr val="accent1"/>
                </a:solidFill>
              </a:rPr>
              <a:t>Kontroll</a:t>
            </a:r>
            <a:r>
              <a:rPr lang="en-US" dirty="0" smtClean="0">
                <a:solidFill>
                  <a:schemeClr val="accent1"/>
                </a:solidFill>
              </a:rPr>
              <a:t> </a:t>
            </a:r>
            <a:r>
              <a:rPr lang="en-US" dirty="0" err="1" smtClean="0">
                <a:solidFill>
                  <a:schemeClr val="accent1"/>
                </a:solidFill>
              </a:rPr>
              <a:t>av</a:t>
            </a:r>
            <a:r>
              <a:rPr lang="en-US" dirty="0" smtClean="0">
                <a:solidFill>
                  <a:schemeClr val="accent1"/>
                </a:solidFill>
              </a:rPr>
              <a:t> </a:t>
            </a:r>
            <a:r>
              <a:rPr lang="en-US" dirty="0" err="1" smtClean="0">
                <a:solidFill>
                  <a:schemeClr val="accent1"/>
                </a:solidFill>
              </a:rPr>
              <a:t>kniveggsvinkel</a:t>
            </a:r>
            <a:endParaRPr lang="en-US" dirty="0" smtClean="0">
              <a:solidFill>
                <a:schemeClr val="accent1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 err="1" smtClean="0">
                <a:latin typeface="+mj-lt"/>
              </a:rPr>
              <a:t>Kontrollera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kniveggsvinkeln</a:t>
            </a:r>
            <a:r>
              <a:rPr lang="en-US" dirty="0" smtClean="0">
                <a:latin typeface="+mj-lt"/>
              </a:rPr>
              <a:t> med </a:t>
            </a:r>
            <a:r>
              <a:rPr lang="en-US" dirty="0" err="1" smtClean="0">
                <a:latin typeface="+mj-lt"/>
              </a:rPr>
              <a:t>hjälp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av</a:t>
            </a:r>
            <a:r>
              <a:rPr lang="en-US" dirty="0" smtClean="0">
                <a:latin typeface="+mj-lt"/>
              </a:rPr>
              <a:t> Log Max </a:t>
            </a:r>
            <a:r>
              <a:rPr lang="en-US" dirty="0" err="1" smtClean="0">
                <a:latin typeface="+mj-lt"/>
              </a:rPr>
              <a:t>kontrollmall</a:t>
            </a:r>
            <a:r>
              <a:rPr lang="en-US" dirty="0" smtClean="0">
                <a:latin typeface="+mj-lt"/>
              </a:rPr>
              <a:t>.</a:t>
            </a:r>
            <a:br>
              <a:rPr lang="en-US" dirty="0" smtClean="0">
                <a:latin typeface="+mj-lt"/>
              </a:rPr>
            </a:br>
            <a:r>
              <a:rPr lang="en-US" dirty="0" smtClean="0">
                <a:latin typeface="+mj-lt"/>
              </a:rPr>
              <a:t>(art nr: 015662). </a:t>
            </a:r>
            <a:br>
              <a:rPr lang="en-US" dirty="0" smtClean="0">
                <a:latin typeface="+mj-lt"/>
              </a:rPr>
            </a:br>
            <a:r>
              <a:rPr lang="en-US" dirty="0" smtClean="0">
                <a:latin typeface="+mj-lt"/>
              </a:rPr>
              <a:t/>
            </a:r>
            <a:br>
              <a:rPr lang="en-US" dirty="0" smtClean="0">
                <a:latin typeface="+mj-lt"/>
              </a:rPr>
            </a:br>
            <a:r>
              <a:rPr lang="en-US" dirty="0" smtClean="0">
                <a:latin typeface="+mj-lt"/>
              </a:rPr>
              <a:t>D</a:t>
            </a:r>
            <a:r>
              <a:rPr lang="sv-SE" dirty="0" smtClean="0">
                <a:latin typeface="+mj-lt"/>
              </a:rPr>
              <a:t>etta utförs med aggregatet i </a:t>
            </a:r>
            <a:r>
              <a:rPr lang="sv-SE" dirty="0" err="1" smtClean="0">
                <a:latin typeface="+mj-lt"/>
              </a:rPr>
              <a:t>upptiltat</a:t>
            </a:r>
            <a:r>
              <a:rPr lang="sv-SE" dirty="0" smtClean="0">
                <a:latin typeface="+mj-lt"/>
              </a:rPr>
              <a:t> läge och självklart skall maskinen vara avslagen och </a:t>
            </a:r>
            <a:r>
              <a:rPr lang="sv-SE" b="1" dirty="0" smtClean="0">
                <a:solidFill>
                  <a:srgbClr val="FF0000"/>
                </a:solidFill>
                <a:latin typeface="+mj-lt"/>
              </a:rPr>
              <a:t>säkerhetskedjan monterad</a:t>
            </a:r>
            <a:r>
              <a:rPr lang="sv-SE" b="1" dirty="0" smtClean="0">
                <a:solidFill>
                  <a:schemeClr val="tx1"/>
                </a:solidFill>
                <a:latin typeface="+mj-lt"/>
              </a:rPr>
              <a:t>.</a:t>
            </a:r>
            <a:r>
              <a:rPr lang="sv-SE" dirty="0" smtClean="0">
                <a:latin typeface="+mj-lt"/>
              </a:rPr>
              <a:t/>
            </a:r>
            <a:br>
              <a:rPr lang="sv-SE" dirty="0" smtClean="0">
                <a:latin typeface="+mj-lt"/>
              </a:rPr>
            </a:br>
            <a:r>
              <a:rPr lang="en-US" dirty="0" smtClean="0">
                <a:latin typeface="+mj-lt"/>
              </a:rPr>
              <a:t/>
            </a:r>
            <a:br>
              <a:rPr lang="en-US" dirty="0" smtClean="0">
                <a:latin typeface="+mj-lt"/>
              </a:rPr>
            </a:br>
            <a:r>
              <a:rPr lang="sv-SE" dirty="0" smtClean="0"/>
              <a:t>På nästa sida följer några exempel. Om slipning av knivarna är nödvändigt hänvisas till servicemanualen. </a:t>
            </a:r>
            <a:endParaRPr lang="en-US" dirty="0" smtClean="0">
              <a:latin typeface="+mj-lt"/>
            </a:endParaRPr>
          </a:p>
          <a:p>
            <a:pPr>
              <a:defRPr/>
            </a:pPr>
            <a:endParaRPr lang="en-US" dirty="0">
              <a:latin typeface="+mj-lt"/>
            </a:endParaRPr>
          </a:p>
        </p:txBody>
      </p:sp>
      <p:pic>
        <p:nvPicPr>
          <p:cNvPr id="28676" name="Picture 6" descr="kniveggsvinkel"/>
          <p:cNvPicPr>
            <a:picLocks noGrp="1" noChangeAspect="1" noChangeArrowheads="1"/>
          </p:cNvPicPr>
          <p:nvPr>
            <p:ph type="pic" sz="quarter" idx="1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4364" b="4364"/>
          <a:stretch>
            <a:fillRect/>
          </a:stretch>
        </p:blipFill>
        <p:spPr>
          <a:xfrm>
            <a:off x="1830042" y="1647411"/>
            <a:ext cx="3311525" cy="5038725"/>
          </a:xfrm>
          <a:noFill/>
        </p:spPr>
      </p:pic>
      <p:sp>
        <p:nvSpPr>
          <p:cNvPr id="5" name="textruta 4"/>
          <p:cNvSpPr txBox="1"/>
          <p:nvPr/>
        </p:nvSpPr>
        <p:spPr>
          <a:xfrm>
            <a:off x="216131" y="5702530"/>
            <a:ext cx="4023359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smtClean="0"/>
              <a:t>Denna yta måste vara helt vertikal vid mätningarna för att det ska bli rätt. </a:t>
            </a:r>
            <a:endParaRPr lang="sv-SE" dirty="0"/>
          </a:p>
        </p:txBody>
      </p:sp>
      <p:cxnSp>
        <p:nvCxnSpPr>
          <p:cNvPr id="9" name="Rak pil 8"/>
          <p:cNvCxnSpPr/>
          <p:nvPr/>
        </p:nvCxnSpPr>
        <p:spPr bwMode="auto">
          <a:xfrm flipV="1">
            <a:off x="1862051" y="4754880"/>
            <a:ext cx="1313411" cy="964276"/>
          </a:xfrm>
          <a:prstGeom prst="straightConnector1">
            <a:avLst/>
          </a:prstGeom>
          <a:noFill/>
          <a:ln w="2540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1" name="textruta 10"/>
          <p:cNvSpPr txBox="1"/>
          <p:nvPr/>
        </p:nvSpPr>
        <p:spPr>
          <a:xfrm>
            <a:off x="548640" y="1679171"/>
            <a:ext cx="287620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smtClean="0">
                <a:latin typeface="+mj-lt"/>
              </a:rPr>
              <a:t>Kapsylöppnare</a:t>
            </a:r>
            <a:r>
              <a:rPr lang="sv-SE" dirty="0" smtClean="0"/>
              <a:t>.</a:t>
            </a:r>
            <a:endParaRPr lang="sv-SE" dirty="0"/>
          </a:p>
        </p:txBody>
      </p:sp>
      <p:cxnSp>
        <p:nvCxnSpPr>
          <p:cNvPr id="13" name="Rak pil 12"/>
          <p:cNvCxnSpPr/>
          <p:nvPr/>
        </p:nvCxnSpPr>
        <p:spPr bwMode="auto">
          <a:xfrm>
            <a:off x="2892829" y="2111433"/>
            <a:ext cx="914400" cy="914400"/>
          </a:xfrm>
          <a:prstGeom prst="straightConnector1">
            <a:avLst/>
          </a:prstGeom>
          <a:noFill/>
          <a:ln w="2540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Chapter 2.  Ram / </a:t>
            </a:r>
            <a:r>
              <a:rPr lang="en-US" dirty="0" err="1" smtClean="0"/>
              <a:t>Knivar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err="1" smtClean="0">
                <a:solidFill>
                  <a:schemeClr val="accent1"/>
                </a:solidFill>
              </a:rPr>
              <a:t>Kontroll</a:t>
            </a:r>
            <a:r>
              <a:rPr lang="en-US" dirty="0" smtClean="0">
                <a:solidFill>
                  <a:schemeClr val="accent1"/>
                </a:solidFill>
              </a:rPr>
              <a:t> </a:t>
            </a:r>
            <a:r>
              <a:rPr lang="en-US" dirty="0" err="1" smtClean="0">
                <a:solidFill>
                  <a:schemeClr val="accent1"/>
                </a:solidFill>
              </a:rPr>
              <a:t>av</a:t>
            </a:r>
            <a:r>
              <a:rPr lang="en-US" dirty="0" smtClean="0">
                <a:solidFill>
                  <a:schemeClr val="accent1"/>
                </a:solidFill>
              </a:rPr>
              <a:t> </a:t>
            </a:r>
            <a:r>
              <a:rPr lang="en-US" dirty="0" err="1" smtClean="0">
                <a:solidFill>
                  <a:schemeClr val="accent1"/>
                </a:solidFill>
              </a:rPr>
              <a:t>kniveggsvinkel</a:t>
            </a:r>
            <a:endParaRPr lang="en-US" dirty="0" smtClean="0">
              <a:solidFill>
                <a:schemeClr val="accent1"/>
              </a:solidFill>
            </a:endParaRPr>
          </a:p>
        </p:txBody>
      </p:sp>
      <p:sp>
        <p:nvSpPr>
          <p:cNvPr id="29699" name="Content Placeholder 2"/>
          <p:cNvSpPr>
            <a:spLocks noGrp="1"/>
          </p:cNvSpPr>
          <p:nvPr>
            <p:ph idx="1"/>
          </p:nvPr>
        </p:nvSpPr>
        <p:spPr>
          <a:xfrm>
            <a:off x="360363" y="1655763"/>
            <a:ext cx="2108200" cy="346075"/>
          </a:xfrm>
        </p:spPr>
        <p:txBody>
          <a:bodyPr/>
          <a:lstStyle/>
          <a:p>
            <a:r>
              <a:rPr lang="en-US" dirty="0" err="1" smtClean="0"/>
              <a:t>Övre</a:t>
            </a:r>
            <a:r>
              <a:rPr lang="en-US" dirty="0" smtClean="0"/>
              <a:t> </a:t>
            </a:r>
            <a:r>
              <a:rPr lang="en-US" dirty="0" err="1" smtClean="0"/>
              <a:t>kniv</a:t>
            </a:r>
            <a:endParaRPr lang="en-US" dirty="0" smtClean="0"/>
          </a:p>
        </p:txBody>
      </p:sp>
      <p:pic>
        <p:nvPicPr>
          <p:cNvPr id="29700" name="Picture 11" descr="Kniveggsvinkel_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88175" y="2068513"/>
            <a:ext cx="3332163" cy="221456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</p:pic>
      <p:pic>
        <p:nvPicPr>
          <p:cNvPr id="29701" name="Picture 8" descr="Kniveggsvinkel_kvistkniv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54425" y="2068513"/>
            <a:ext cx="3309938" cy="22002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</p:pic>
      <p:pic>
        <p:nvPicPr>
          <p:cNvPr id="29702" name="Picture 5" descr="Kniveggsvinkel_Ö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8775" y="2068513"/>
            <a:ext cx="3284538" cy="21844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</p:pic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3654425" y="1657350"/>
            <a:ext cx="2108200" cy="34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230188" indent="-230188" eaLnBrk="0" hangingPunct="0">
              <a:spcBef>
                <a:spcPct val="50000"/>
              </a:spcBef>
              <a:buClr>
                <a:schemeClr val="tx2"/>
              </a:buClr>
              <a:buSzPct val="75000"/>
              <a:buFont typeface="Arial" charset="0"/>
              <a:buNone/>
              <a:defRPr/>
            </a:pPr>
            <a:r>
              <a:rPr lang="en-US" sz="1800" kern="0" dirty="0" err="1" smtClean="0">
                <a:solidFill>
                  <a:srgbClr val="000000"/>
                </a:solidFill>
                <a:latin typeface="+mn-lt"/>
                <a:cs typeface="+mn-cs"/>
              </a:rPr>
              <a:t>Kvistkniv</a:t>
            </a:r>
            <a:endParaRPr lang="en-US" sz="1800" kern="0" dirty="0">
              <a:solidFill>
                <a:srgbClr val="000000"/>
              </a:solidFill>
              <a:latin typeface="+mn-lt"/>
              <a:cs typeface="+mn-cs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6988175" y="1657350"/>
            <a:ext cx="2109788" cy="34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230188" indent="-230188" eaLnBrk="0" hangingPunct="0">
              <a:spcBef>
                <a:spcPct val="50000"/>
              </a:spcBef>
              <a:buClr>
                <a:schemeClr val="tx2"/>
              </a:buClr>
              <a:buSzPct val="75000"/>
              <a:buFont typeface="Arial" charset="0"/>
              <a:buNone/>
              <a:defRPr/>
            </a:pPr>
            <a:r>
              <a:rPr lang="en-US" sz="1800" kern="0" dirty="0" err="1" smtClean="0">
                <a:solidFill>
                  <a:srgbClr val="000000"/>
                </a:solidFill>
                <a:latin typeface="+mn-lt"/>
                <a:cs typeface="+mn-cs"/>
              </a:rPr>
              <a:t>Nedre</a:t>
            </a:r>
            <a:r>
              <a:rPr lang="en-US" sz="1800" kern="0" dirty="0" smtClean="0">
                <a:solidFill>
                  <a:srgbClr val="000000"/>
                </a:solidFill>
                <a:latin typeface="+mn-lt"/>
                <a:cs typeface="+mn-cs"/>
              </a:rPr>
              <a:t> </a:t>
            </a:r>
            <a:r>
              <a:rPr lang="en-US" sz="1800" kern="0" dirty="0" err="1" smtClean="0">
                <a:solidFill>
                  <a:srgbClr val="000000"/>
                </a:solidFill>
                <a:latin typeface="+mn-lt"/>
                <a:cs typeface="+mn-cs"/>
              </a:rPr>
              <a:t>kniv</a:t>
            </a:r>
            <a:endParaRPr lang="en-US" sz="1800" kern="0" dirty="0">
              <a:solidFill>
                <a:srgbClr val="000000"/>
              </a:solidFill>
              <a:latin typeface="+mn-lt"/>
              <a:cs typeface="+mn-cs"/>
            </a:endParaRPr>
          </a:p>
        </p:txBody>
      </p:sp>
      <p:sp>
        <p:nvSpPr>
          <p:cNvPr id="2" name="textruta 1"/>
          <p:cNvSpPr txBox="1"/>
          <p:nvPr/>
        </p:nvSpPr>
        <p:spPr>
          <a:xfrm>
            <a:off x="2001044" y="4924425"/>
            <a:ext cx="6314281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smtClean="0"/>
              <a:t>Det är även viktigt att kontrollera kniveggs-vinkeln på den fasta nedre kniven, som sitter svetsad på ramen. </a:t>
            </a:r>
            <a:endParaRPr lang="sv-S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ARCOLOR" val="SPREcolor_red"/>
  <p:tag name="VARPPTTYPE" val="SPREpotSPRE"/>
  <p:tag name="VARPPTLANGSEL" val="SPREEnglish"/>
  <p:tag name="VARGRIDMODE" val="SPREgrid_none_value"/>
  <p:tag name="VARPOTVERSION" val="SPRE1.53"/>
  <p:tag name="VARLOGOSCHINDLER" val="SPRE-1"/>
  <p:tag name="VARLOGOATLAS" val="SPRE0"/>
  <p:tag name="VARLOGOASIA" val="SPRE"/>
  <p:tag name="VARPPTLANG" val="SPREEnglish"/>
  <p:tag name="VARPPTEDITORS_NAME" val="SPREStephanie Graf"/>
  <p:tag name="VARPPTKG" val="SPREMAN"/>
  <p:tag name="VARPPTDIVISION" val="SPRECorporate Communications"/>
  <p:tag name="VARPPTPLACE" val="SPREEbikon"/>
  <p:tag name="VARPPTDATE_CREATION" val="SPREMarch 11, 2008"/>
  <p:tag name="VARPPTPRESENTATION_ID" val="SPRE"/>
  <p:tag name="VARPPTSHOWPAGE_NUMBER" val="SPRE-1"/>
  <p:tag name="VARPPTCLOSING_TEXT" val="SPREThank you for your attention."/>
  <p:tag name="VARPPTSETUPPERFORMED" val="SPRETRUE"/>
</p:tagLst>
</file>

<file path=ppt/theme/theme1.xml><?xml version="1.0" encoding="utf-8"?>
<a:theme xmlns:a="http://schemas.openxmlformats.org/drawingml/2006/main" name="Theme1">
  <a:themeElements>
    <a:clrScheme name="Default Design 8">
      <a:dk1>
        <a:srgbClr val="000000"/>
      </a:dk1>
      <a:lt1>
        <a:srgbClr val="FFFFFF"/>
      </a:lt1>
      <a:dk2>
        <a:srgbClr val="9A2801"/>
      </a:dk2>
      <a:lt2>
        <a:srgbClr val="666666"/>
      </a:lt2>
      <a:accent1>
        <a:srgbClr val="BF4500"/>
      </a:accent1>
      <a:accent2>
        <a:srgbClr val="FF6C00"/>
      </a:accent2>
      <a:accent3>
        <a:srgbClr val="FFFFFF"/>
      </a:accent3>
      <a:accent4>
        <a:srgbClr val="000000"/>
      </a:accent4>
      <a:accent5>
        <a:srgbClr val="DCB0AA"/>
      </a:accent5>
      <a:accent6>
        <a:srgbClr val="E76100"/>
      </a:accent6>
      <a:hlink>
        <a:srgbClr val="FDAC25"/>
      </a:hlink>
      <a:folHlink>
        <a:srgbClr val="999999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rtlCol="0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CH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96EA"/>
        </a:dk2>
        <a:lt2>
          <a:srgbClr val="666666"/>
        </a:lt2>
        <a:accent1>
          <a:srgbClr val="5BD8FF"/>
        </a:accent1>
        <a:accent2>
          <a:srgbClr val="002897"/>
        </a:accent2>
        <a:accent3>
          <a:srgbClr val="FFFFFF"/>
        </a:accent3>
        <a:accent4>
          <a:srgbClr val="000000"/>
        </a:accent4>
        <a:accent5>
          <a:srgbClr val="B5E9FF"/>
        </a:accent5>
        <a:accent6>
          <a:srgbClr val="002388"/>
        </a:accent6>
        <a:hlink>
          <a:srgbClr val="005ADE"/>
        </a:hlink>
        <a:folHlink>
          <a:srgbClr val="9999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2897"/>
        </a:dk2>
        <a:lt2>
          <a:srgbClr val="666666"/>
        </a:lt2>
        <a:accent1>
          <a:srgbClr val="005ADE"/>
        </a:accent1>
        <a:accent2>
          <a:srgbClr val="0096EA"/>
        </a:accent2>
        <a:accent3>
          <a:srgbClr val="FFFFFF"/>
        </a:accent3>
        <a:accent4>
          <a:srgbClr val="000000"/>
        </a:accent4>
        <a:accent5>
          <a:srgbClr val="AAB5EC"/>
        </a:accent5>
        <a:accent6>
          <a:srgbClr val="0087D4"/>
        </a:accent6>
        <a:hlink>
          <a:srgbClr val="5BD8FF"/>
        </a:hlink>
        <a:folHlink>
          <a:srgbClr val="9999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3AB200"/>
        </a:dk2>
        <a:lt2>
          <a:srgbClr val="666666"/>
        </a:lt2>
        <a:accent1>
          <a:srgbClr val="98DB38"/>
        </a:accent1>
        <a:accent2>
          <a:srgbClr val="084C07"/>
        </a:accent2>
        <a:accent3>
          <a:srgbClr val="FFFFFF"/>
        </a:accent3>
        <a:accent4>
          <a:srgbClr val="000000"/>
        </a:accent4>
        <a:accent5>
          <a:srgbClr val="CAEAAE"/>
        </a:accent5>
        <a:accent6>
          <a:srgbClr val="064406"/>
        </a:accent6>
        <a:hlink>
          <a:srgbClr val="028208"/>
        </a:hlink>
        <a:folHlink>
          <a:srgbClr val="9999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84C07"/>
        </a:dk2>
        <a:lt2>
          <a:srgbClr val="666666"/>
        </a:lt2>
        <a:accent1>
          <a:srgbClr val="028208"/>
        </a:accent1>
        <a:accent2>
          <a:srgbClr val="3AB200"/>
        </a:accent2>
        <a:accent3>
          <a:srgbClr val="FFFFFF"/>
        </a:accent3>
        <a:accent4>
          <a:srgbClr val="000000"/>
        </a:accent4>
        <a:accent5>
          <a:srgbClr val="AAC1AA"/>
        </a:accent5>
        <a:accent6>
          <a:srgbClr val="34A100"/>
        </a:accent6>
        <a:hlink>
          <a:srgbClr val="98DB38"/>
        </a:hlink>
        <a:folHlink>
          <a:srgbClr val="9999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9868EF"/>
        </a:dk2>
        <a:lt2>
          <a:srgbClr val="666666"/>
        </a:lt2>
        <a:accent1>
          <a:srgbClr val="B4A0E8"/>
        </a:accent1>
        <a:accent2>
          <a:srgbClr val="601F69"/>
        </a:accent2>
        <a:accent3>
          <a:srgbClr val="FFFFFF"/>
        </a:accent3>
        <a:accent4>
          <a:srgbClr val="000000"/>
        </a:accent4>
        <a:accent5>
          <a:srgbClr val="D6CDF2"/>
        </a:accent5>
        <a:accent6>
          <a:srgbClr val="561B5E"/>
        </a:accent6>
        <a:hlink>
          <a:srgbClr val="904AB0"/>
        </a:hlink>
        <a:folHlink>
          <a:srgbClr val="9999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601F69"/>
        </a:dk2>
        <a:lt2>
          <a:srgbClr val="666666"/>
        </a:lt2>
        <a:accent1>
          <a:srgbClr val="904AB0"/>
        </a:accent1>
        <a:accent2>
          <a:srgbClr val="9868EF"/>
        </a:accent2>
        <a:accent3>
          <a:srgbClr val="FFFFFF"/>
        </a:accent3>
        <a:accent4>
          <a:srgbClr val="000000"/>
        </a:accent4>
        <a:accent5>
          <a:srgbClr val="C6B1D4"/>
        </a:accent5>
        <a:accent6>
          <a:srgbClr val="895ED9"/>
        </a:accent6>
        <a:hlink>
          <a:srgbClr val="B4A0E8"/>
        </a:hlink>
        <a:folHlink>
          <a:srgbClr val="9999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FF6C00"/>
        </a:dk2>
        <a:lt2>
          <a:srgbClr val="666666"/>
        </a:lt2>
        <a:accent1>
          <a:srgbClr val="FDAC25"/>
        </a:accent1>
        <a:accent2>
          <a:srgbClr val="9A2801"/>
        </a:accent2>
        <a:accent3>
          <a:srgbClr val="FFFFFF"/>
        </a:accent3>
        <a:accent4>
          <a:srgbClr val="000000"/>
        </a:accent4>
        <a:accent5>
          <a:srgbClr val="FED2AC"/>
        </a:accent5>
        <a:accent6>
          <a:srgbClr val="8B2301"/>
        </a:accent6>
        <a:hlink>
          <a:srgbClr val="BF4500"/>
        </a:hlink>
        <a:folHlink>
          <a:srgbClr val="9999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0000"/>
        </a:dk1>
        <a:lt1>
          <a:srgbClr val="FFFFFF"/>
        </a:lt1>
        <a:dk2>
          <a:srgbClr val="9A2801"/>
        </a:dk2>
        <a:lt2>
          <a:srgbClr val="666666"/>
        </a:lt2>
        <a:accent1>
          <a:srgbClr val="BF4500"/>
        </a:accent1>
        <a:accent2>
          <a:srgbClr val="FF6C00"/>
        </a:accent2>
        <a:accent3>
          <a:srgbClr val="FFFFFF"/>
        </a:accent3>
        <a:accent4>
          <a:srgbClr val="000000"/>
        </a:accent4>
        <a:accent5>
          <a:srgbClr val="DCB0AA"/>
        </a:accent5>
        <a:accent6>
          <a:srgbClr val="E76100"/>
        </a:accent6>
        <a:hlink>
          <a:srgbClr val="FDAC25"/>
        </a:hlink>
        <a:folHlink>
          <a:srgbClr val="9999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18449</TotalTime>
  <Words>3294</Words>
  <Application>Microsoft Office PowerPoint</Application>
  <PresentationFormat>Anpassad</PresentationFormat>
  <Paragraphs>635</Paragraphs>
  <Slides>79</Slides>
  <Notes>1</Notes>
  <HiddenSlides>0</HiddenSlides>
  <MMClips>0</MMClips>
  <ScaleCrop>false</ScaleCrop>
  <HeadingPairs>
    <vt:vector size="8" baseType="variant">
      <vt:variant>
        <vt:lpstr>Använt teckensnitt</vt:lpstr>
      </vt:variant>
      <vt:variant>
        <vt:i4>6</vt:i4>
      </vt:variant>
      <vt:variant>
        <vt:lpstr>Tema</vt:lpstr>
      </vt:variant>
      <vt:variant>
        <vt:i4>1</vt:i4>
      </vt:variant>
      <vt:variant>
        <vt:lpstr>Serverprogram för OLE-inbäddning</vt:lpstr>
      </vt:variant>
      <vt:variant>
        <vt:i4>4</vt:i4>
      </vt:variant>
      <vt:variant>
        <vt:lpstr>Bildrubriker</vt:lpstr>
      </vt:variant>
      <vt:variant>
        <vt:i4>79</vt:i4>
      </vt:variant>
    </vt:vector>
  </HeadingPairs>
  <TitlesOfParts>
    <vt:vector size="90" baseType="lpstr">
      <vt:lpstr>Arial</vt:lpstr>
      <vt:lpstr>Calibri</vt:lpstr>
      <vt:lpstr>Symbol</vt:lpstr>
      <vt:lpstr>Times New Roman</vt:lpstr>
      <vt:lpstr>Univers</vt:lpstr>
      <vt:lpstr>Wingdings</vt:lpstr>
      <vt:lpstr>Theme1</vt:lpstr>
      <vt:lpstr>ClipArt</vt:lpstr>
      <vt:lpstr>Clip</vt:lpstr>
      <vt:lpstr>Klipp</vt:lpstr>
      <vt:lpstr>Kalkylblad</vt:lpstr>
      <vt:lpstr>Utbildning</vt:lpstr>
      <vt:lpstr>Innehåll</vt:lpstr>
      <vt:lpstr>Kapitel 1.</vt:lpstr>
      <vt:lpstr>Kapitel 1  Terminologi</vt:lpstr>
      <vt:lpstr>Kapitel 1 Serienumrets placering</vt:lpstr>
      <vt:lpstr>Kapitel 2.</vt:lpstr>
      <vt:lpstr>Chapter 2. Ram / Knivar Övre kniv (928)</vt:lpstr>
      <vt:lpstr>Kapitel 2.  Ram / Knivar Kontroll av kniveggsvinkel</vt:lpstr>
      <vt:lpstr>Chapter 2.  Ram / Knivar Kontroll av kniveggsvinkel</vt:lpstr>
      <vt:lpstr>Kapitel 3.</vt:lpstr>
      <vt:lpstr>Kapitel 3. Hydraulsystemet</vt:lpstr>
      <vt:lpstr>Kapitel 3. Hydraulblock</vt:lpstr>
      <vt:lpstr>Kapitel 3. Hydraulblock vänster</vt:lpstr>
      <vt:lpstr>Kapitel 3. Svärdfäste</vt:lpstr>
      <vt:lpstr>Kapitel 3. Sågmotor</vt:lpstr>
      <vt:lpstr>Kapitel 3. Sågenheter och motorer för LogMax aggregat.</vt:lpstr>
      <vt:lpstr>Kapitel 3. Hjulmotorer (Varvtal)</vt:lpstr>
      <vt:lpstr>Kapitel 3. Sågmotor och svärdmatningsblock</vt:lpstr>
      <vt:lpstr>Kapitel 3. Easy Greasy</vt:lpstr>
      <vt:lpstr>Säkerhet</vt:lpstr>
      <vt:lpstr>Kapitel 3. Tryckinställningar Log Max 928</vt:lpstr>
      <vt:lpstr>Kontrollera trycket från basmaskin. Om basmaskinens hydraulsystem har två trycknivåer måste båda trycken kontrolleras/ justeras.  Börja med att ställa in högtrycket enligt nedan.  </vt:lpstr>
      <vt:lpstr>Kapitel 3. Kontrollera ”lågtryck” från basmaskin.</vt:lpstr>
      <vt:lpstr>Kapitel 3. Tryckkontroll kvistknivar, nedre kniv och fällänk.</vt:lpstr>
      <vt:lpstr>Kapitel 3. Tryckkontroll kvistknivar, nedre kniv och fällänk.</vt:lpstr>
      <vt:lpstr>Kapitel 3. Överblick Högerblock.</vt:lpstr>
      <vt:lpstr>Kapitel 3. Kontroll av tryck – Kvistknivar, Nedre kniv och Fällänk.</vt:lpstr>
      <vt:lpstr>Kapitel 3. Justera tryck till svärdmatning.</vt:lpstr>
      <vt:lpstr>Kapitel 3. Kontrollera och justera tryck till svärdretur.</vt:lpstr>
      <vt:lpstr>Kapitel 3.  Kontrollera och justera tryck till hjularmar.</vt:lpstr>
      <vt:lpstr>Kapitel 3. Kontrollera och justera trycket för mäthjul.</vt:lpstr>
      <vt:lpstr>Kapitel 3. Rengöring av pilotfilter i L90-ventil.</vt:lpstr>
      <vt:lpstr>Kapitel 3. Rengöring av pilotfilter i L90-ventil.</vt:lpstr>
      <vt:lpstr>Kapitel 3. Servo slid och fjäder.</vt:lpstr>
      <vt:lpstr>Kapitel 3. Kontroll av dräneringstryck och servotryck.</vt:lpstr>
      <vt:lpstr>Kapitel 4.</vt:lpstr>
      <vt:lpstr>Kapitel 4. Elsystemet. Multimeter</vt:lpstr>
      <vt:lpstr>Säkerhet</vt:lpstr>
      <vt:lpstr>Allmänt</vt:lpstr>
      <vt:lpstr>Mätinstruktioner</vt:lpstr>
      <vt:lpstr>Magnetspolar</vt:lpstr>
      <vt:lpstr>Kapitel 4.  Kontroll av pulsgivare, längdmätning</vt:lpstr>
      <vt:lpstr>Kapitel 4. Kontroll av pulsgivare, längdmätning</vt:lpstr>
      <vt:lpstr>Kapitel 4. Kontroll av pulsgivare, längdmätning</vt:lpstr>
      <vt:lpstr>Kapitel 4. Byte av pulsgivare, längdmätning.</vt:lpstr>
      <vt:lpstr>Kapitel 4. Byte av pulsgivare, längdmätning.</vt:lpstr>
      <vt:lpstr>Kapitel 4. Byte av pulsgivare, längdmätning.</vt:lpstr>
      <vt:lpstr>Kapitel 4. Byte av pulsgivare, längdmätning. </vt:lpstr>
      <vt:lpstr>Kapitel 4. Byte av pulsgivare, längdmätning.</vt:lpstr>
      <vt:lpstr>Kapitel 4. Byte av pulsgivare, diametermätning.</vt:lpstr>
      <vt:lpstr>Kapitel 4. Byte av pulsgivare, diametermätning.</vt:lpstr>
      <vt:lpstr>Kapitel 4. Kontroll av sensor – ”såg hemma”.</vt:lpstr>
      <vt:lpstr>Kapitel 4. Kontroll av sensor – ”såg hemma”.</vt:lpstr>
      <vt:lpstr>Kapitel 4. Kontroll av sensor – ”såg hemma”.</vt:lpstr>
      <vt:lpstr>Kapitel 4. Kontroll av magnetgivare för ”såg hemma”.</vt:lpstr>
      <vt:lpstr>Kapitel 4. Kontroll av magnetgivare för ”kapkontroll”.</vt:lpstr>
      <vt:lpstr>Kapitel 4. Kontroll av magnetgivare för ”kapkontroll”.</vt:lpstr>
      <vt:lpstr>Kapitel 4. Kontroll av magnetgivare för ”kapkontroll”.</vt:lpstr>
      <vt:lpstr>Kapitel 4. Knivstyrning</vt:lpstr>
      <vt:lpstr>Kapitel 4. Knivstyrning</vt:lpstr>
      <vt:lpstr>Kapitel 4. Grundinställning av magnetgivare för övre kniv.</vt:lpstr>
      <vt:lpstr>Kapitel 4. Grundinställning av givare för övre kniv.</vt:lpstr>
      <vt:lpstr>Kapitel 4. Grundinställning av givare för övre kniv.</vt:lpstr>
      <vt:lpstr>Kapitel 4. Grundinställning av givare för övre kniv.</vt:lpstr>
      <vt:lpstr>Kapitel 4. Grundinställning av givare för övre kniv.</vt:lpstr>
      <vt:lpstr>Kapitel 5.</vt:lpstr>
      <vt:lpstr>Kontrollera och justera tryck för färgmärkning.</vt:lpstr>
      <vt:lpstr>Kontrollera och justera tryck för färgmärkning.</vt:lpstr>
      <vt:lpstr>Kontrollera och justera trycket till flerträdshanteringen.</vt:lpstr>
      <vt:lpstr> Flerträdshantering.</vt:lpstr>
      <vt:lpstr>Snöskydd.</vt:lpstr>
      <vt:lpstr>Real Easy</vt:lpstr>
      <vt:lpstr>Easy Greasy</vt:lpstr>
      <vt:lpstr>Sensor för övre kniv</vt:lpstr>
      <vt:lpstr>Sensor för överkniven</vt:lpstr>
      <vt:lpstr>Analog sensor för överkniv</vt:lpstr>
      <vt:lpstr>Analog sensor för överkniv.</vt:lpstr>
      <vt:lpstr>PowerPoint-presentation</vt:lpstr>
      <vt:lpstr>PowerPoint-presentation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Administrator</dc:creator>
  <cp:lastModifiedBy>Mikael Bjelkevall</cp:lastModifiedBy>
  <cp:revision>2110</cp:revision>
  <cp:lastPrinted>2008-04-24T12:01:34Z</cp:lastPrinted>
  <dcterms:created xsi:type="dcterms:W3CDTF">2006-01-16T13:05:46Z</dcterms:created>
  <dcterms:modified xsi:type="dcterms:W3CDTF">2017-02-27T11:06:06Z</dcterms:modified>
</cp:coreProperties>
</file>